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8288000" cy="10287000"/>
  <p:notesSz cx="6858000" cy="9144000"/>
  <p:embeddedFontLst>
    <p:embeddedFont>
      <p:font typeface="Arial Bold" panose="020B0704020202020204" pitchFamily="34" charset="0"/>
      <p:regular r:id="rId24"/>
      <p:bold r:id="rId25"/>
    </p:embeddedFont>
    <p:embeddedFont>
      <p:font typeface="Arial Bold Italics" panose="020B0604020202020204" charset="0"/>
      <p:regular r:id="rId26"/>
      <p:bold r:id="rId27"/>
      <p:italic r:id="rId28"/>
      <p:boldItalic r:id="rId29"/>
    </p:embeddedFont>
    <p:embeddedFont>
      <p:font typeface="Inter Bold" panose="020B0604020202020204" charset="0"/>
      <p:regular r:id="rId30"/>
      <p:bold r:id="rId31"/>
    </p:embeddedFont>
    <p:embeddedFont>
      <p:font typeface="Open Sauce" panose="020B0604020202020204" charset="0"/>
      <p:regular r:id="rId32"/>
    </p:embeddedFont>
    <p:embeddedFont>
      <p:font typeface="Open Sauce Bold" panose="020B0604020202020204" charset="0"/>
      <p:regular r:id="rId33"/>
      <p:bold r:id="rId34"/>
    </p:embeddedFont>
    <p:embeddedFont>
      <p:font typeface="Open Sauce Bold Italics" panose="020B0604020202020204" charset="0"/>
      <p:regular r:id="rId35"/>
      <p:bold r:id="rId36"/>
      <p:italic r:id="rId37"/>
      <p:boldItalic r:id="rId38"/>
    </p:embeddedFont>
    <p:embeddedFont>
      <p:font typeface="Public Sans Bold" panose="020B0604020202020204" charset="0"/>
      <p:regular r:id="rId39"/>
    </p:embeddedFont>
    <p:embeddedFont>
      <p:font typeface="Public Sans Italics" panose="020B0604020202020204" charset="0"/>
      <p:regular r:id="rId40"/>
      <p: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Bold" panose="020B060402020202020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4637" autoAdjust="0"/>
  </p:normalViewPr>
  <p:slideViewPr>
    <p:cSldViewPr>
      <p:cViewPr varScale="1">
        <p:scale>
          <a:sx n="51" d="100"/>
          <a:sy n="51" d="100"/>
        </p:scale>
        <p:origin x="2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1.jpeg"/><Relationship Id="rId7" Type="http://schemas.openxmlformats.org/officeDocument/2006/relationships/image" Target="../media/image29.png"/><Relationship Id="rId12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3.jpe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4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5.jpe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hmSkPeZRB8?feature=oembed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.png"/><Relationship Id="rId21" Type="http://schemas.openxmlformats.org/officeDocument/2006/relationships/image" Target="../media/image68.sv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image" Target="../media/image3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6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sv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7.jpeg"/><Relationship Id="rId7" Type="http://schemas.openxmlformats.org/officeDocument/2006/relationships/image" Target="../media/image29.png"/><Relationship Id="rId12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9.jpe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3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8606742"/>
            <a:ext cx="18288000" cy="1680258"/>
          </a:xfrm>
          <a:custGeom>
            <a:avLst/>
            <a:gdLst/>
            <a:ahLst/>
            <a:cxnLst/>
            <a:rect l="l" t="t" r="r" b="b"/>
            <a:pathLst>
              <a:path w="18288000" h="1680258">
                <a:moveTo>
                  <a:pt x="0" y="0"/>
                </a:moveTo>
                <a:lnTo>
                  <a:pt x="18288000" y="0"/>
                </a:lnTo>
                <a:lnTo>
                  <a:pt x="18288000" y="1680258"/>
                </a:lnTo>
                <a:lnTo>
                  <a:pt x="0" y="1680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6147" r="-2382" b="-66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3572182" y="3629162"/>
            <a:ext cx="11870569" cy="28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8"/>
              </a:lnSpc>
            </a:pPr>
            <a:r>
              <a:rPr lang="en-US" sz="6173" b="1" dirty="0">
                <a:solidFill>
                  <a:srgbClr val="FCFDFD"/>
                </a:solidFill>
                <a:latin typeface="Arial Bold"/>
                <a:ea typeface="Arial Bold"/>
                <a:cs typeface="Arial Bold"/>
                <a:sym typeface="Arial Bold"/>
              </a:rPr>
              <a:t>From Vision to Reality: How</a:t>
            </a:r>
            <a:r>
              <a:rPr lang="en-US" sz="6173" b="1" dirty="0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 ANSWER is Shaping Inclusive</a:t>
            </a:r>
            <a:r>
              <a:rPr lang="en-US" sz="6173" b="1" dirty="0">
                <a:solidFill>
                  <a:srgbClr val="FCFDFD"/>
                </a:solidFill>
                <a:latin typeface="Arial Bold"/>
                <a:ea typeface="Arial Bold"/>
                <a:cs typeface="Arial Bold"/>
                <a:sym typeface="Arial Bold"/>
              </a:rPr>
              <a:t> Higher Education in Rwanda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5800" y="1032966"/>
            <a:ext cx="15036563" cy="55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7"/>
              </a:lnSpc>
            </a:pPr>
            <a:r>
              <a:rPr lang="en-US" sz="3212" b="1" dirty="0">
                <a:solidFill>
                  <a:srgbClr val="FCFDFD"/>
                </a:solidFill>
                <a:latin typeface="Arial Bold"/>
                <a:ea typeface="Arial Bold"/>
                <a:cs typeface="Arial Bold"/>
                <a:sym typeface="Arial Bold"/>
              </a:rPr>
              <a:t>ANSWER PROJECT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15800" y="1589548"/>
            <a:ext cx="594418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12"/>
              </a:lnSpc>
            </a:pPr>
            <a:r>
              <a:rPr lang="en-US" sz="3412" b="1" dirty="0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FINAL CONFERENCE: READY TO MOVE FORWARD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3451" y="7909816"/>
            <a:ext cx="167640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2"/>
              </a:lnSpc>
            </a:pPr>
            <a:r>
              <a:rPr lang="en-US" sz="3112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Noelia López, </a:t>
            </a:r>
            <a:r>
              <a:rPr lang="en-US" sz="3112" b="1" dirty="0">
                <a:solidFill>
                  <a:srgbClr val="FFFFFF"/>
                </a:solidFill>
                <a:latin typeface="Arial Bold"/>
                <a:sym typeface="Arial Italics"/>
              </a:rPr>
              <a:t>Senior Project Manager, University of Alicante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1413594"/>
            <a:ext cx="18697448" cy="8821847"/>
          </a:xfrm>
          <a:custGeom>
            <a:avLst/>
            <a:gdLst/>
            <a:ahLst/>
            <a:cxnLst/>
            <a:rect l="l" t="t" r="r" b="b"/>
            <a:pathLst>
              <a:path w="18697448" h="8821847">
                <a:moveTo>
                  <a:pt x="0" y="0"/>
                </a:moveTo>
                <a:lnTo>
                  <a:pt x="18697447" y="0"/>
                </a:lnTo>
                <a:lnTo>
                  <a:pt x="18697447" y="8821847"/>
                </a:lnTo>
                <a:lnTo>
                  <a:pt x="0" y="8821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77" b="-1234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6216660" y="5892340"/>
            <a:ext cx="1032247" cy="1032247"/>
          </a:xfrm>
          <a:custGeom>
            <a:avLst/>
            <a:gdLst/>
            <a:ahLst/>
            <a:cxnLst/>
            <a:rect l="l" t="t" r="r" b="b"/>
            <a:pathLst>
              <a:path w="1032247" h="1032247">
                <a:moveTo>
                  <a:pt x="0" y="0"/>
                </a:moveTo>
                <a:lnTo>
                  <a:pt x="1032247" y="0"/>
                </a:lnTo>
                <a:lnTo>
                  <a:pt x="1032247" y="1032247"/>
                </a:lnTo>
                <a:lnTo>
                  <a:pt x="0" y="1032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 rot="6959995">
            <a:off x="3257426" y="8882336"/>
            <a:ext cx="191446" cy="193705"/>
            <a:chOff x="0" y="0"/>
            <a:chExt cx="621165" cy="628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068832" y="8281479"/>
            <a:ext cx="1197267" cy="655251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 rot="7185864">
            <a:off x="3487439" y="7756702"/>
            <a:ext cx="75089" cy="54886"/>
            <a:chOff x="0" y="0"/>
            <a:chExt cx="599881" cy="438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497588">
            <a:off x="6559937" y="5100071"/>
            <a:ext cx="191446" cy="193705"/>
            <a:chOff x="0" y="0"/>
            <a:chExt cx="621165" cy="6284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 flipV="1">
            <a:off x="6655660" y="5196923"/>
            <a:ext cx="77123" cy="695417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 rot="-352649">
            <a:off x="6658263" y="5464886"/>
            <a:ext cx="78881" cy="54886"/>
            <a:chOff x="0" y="0"/>
            <a:chExt cx="630175" cy="4384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0175" cy="438483"/>
            </a:xfrm>
            <a:custGeom>
              <a:avLst/>
              <a:gdLst/>
              <a:ahLst/>
              <a:cxnLst/>
              <a:rect l="l" t="t" r="r" b="b"/>
              <a:pathLst>
                <a:path w="630175" h="438483">
                  <a:moveTo>
                    <a:pt x="315088" y="0"/>
                  </a:moveTo>
                  <a:cubicBezTo>
                    <a:pt x="141070" y="0"/>
                    <a:pt x="0" y="98158"/>
                    <a:pt x="0" y="219241"/>
                  </a:cubicBezTo>
                  <a:cubicBezTo>
                    <a:pt x="0" y="340325"/>
                    <a:pt x="141070" y="438483"/>
                    <a:pt x="315088" y="438483"/>
                  </a:cubicBezTo>
                  <a:cubicBezTo>
                    <a:pt x="489106" y="438483"/>
                    <a:pt x="630175" y="340325"/>
                    <a:pt x="630175" y="219241"/>
                  </a:cubicBezTo>
                  <a:cubicBezTo>
                    <a:pt x="630175" y="98158"/>
                    <a:pt x="489106" y="0"/>
                    <a:pt x="315088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9079" y="3008"/>
              <a:ext cx="512017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8619299">
            <a:off x="9927080" y="7395260"/>
            <a:ext cx="156766" cy="157439"/>
            <a:chOff x="0" y="0"/>
            <a:chExt cx="640149" cy="642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40149" cy="642896"/>
            </a:xfrm>
            <a:custGeom>
              <a:avLst/>
              <a:gdLst/>
              <a:ahLst/>
              <a:cxnLst/>
              <a:rect l="l" t="t" r="r" b="b"/>
              <a:pathLst>
                <a:path w="640149" h="642896">
                  <a:moveTo>
                    <a:pt x="320075" y="0"/>
                  </a:moveTo>
                  <a:cubicBezTo>
                    <a:pt x="143302" y="0"/>
                    <a:pt x="0" y="143917"/>
                    <a:pt x="0" y="321448"/>
                  </a:cubicBezTo>
                  <a:cubicBezTo>
                    <a:pt x="0" y="498979"/>
                    <a:pt x="143302" y="642896"/>
                    <a:pt x="320075" y="642896"/>
                  </a:cubicBezTo>
                  <a:cubicBezTo>
                    <a:pt x="496847" y="642896"/>
                    <a:pt x="640149" y="498979"/>
                    <a:pt x="640149" y="321448"/>
                  </a:cubicBezTo>
                  <a:cubicBezTo>
                    <a:pt x="640149" y="143917"/>
                    <a:pt x="496847" y="0"/>
                    <a:pt x="320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9DE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014" y="22172"/>
              <a:ext cx="520121" cy="560453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9837577" y="6444987"/>
            <a:ext cx="121233" cy="965587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23" name="AutoShape 23"/>
          <p:cNvSpPr/>
          <p:nvPr/>
        </p:nvSpPr>
        <p:spPr>
          <a:xfrm flipH="1">
            <a:off x="12024094" y="4845118"/>
            <a:ext cx="273635" cy="451548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24" name="Group 24"/>
          <p:cNvGrpSpPr/>
          <p:nvPr/>
        </p:nvGrpSpPr>
        <p:grpSpPr>
          <a:xfrm rot="7185864">
            <a:off x="15332164" y="4083194"/>
            <a:ext cx="75089" cy="54886"/>
            <a:chOff x="0" y="0"/>
            <a:chExt cx="599881" cy="4384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451759">
            <a:off x="11471375" y="4559171"/>
            <a:ext cx="71225" cy="54886"/>
            <a:chOff x="0" y="0"/>
            <a:chExt cx="569013" cy="43848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69013" cy="438483"/>
            </a:xfrm>
            <a:custGeom>
              <a:avLst/>
              <a:gdLst/>
              <a:ahLst/>
              <a:cxnLst/>
              <a:rect l="l" t="t" r="r" b="b"/>
              <a:pathLst>
                <a:path w="569013" h="438483">
                  <a:moveTo>
                    <a:pt x="284507" y="0"/>
                  </a:moveTo>
                  <a:cubicBezTo>
                    <a:pt x="127378" y="0"/>
                    <a:pt x="0" y="98158"/>
                    <a:pt x="0" y="219241"/>
                  </a:cubicBezTo>
                  <a:cubicBezTo>
                    <a:pt x="0" y="340325"/>
                    <a:pt x="127378" y="438483"/>
                    <a:pt x="284507" y="438483"/>
                  </a:cubicBezTo>
                  <a:cubicBezTo>
                    <a:pt x="441635" y="438483"/>
                    <a:pt x="569013" y="340325"/>
                    <a:pt x="569013" y="219241"/>
                  </a:cubicBezTo>
                  <a:cubicBezTo>
                    <a:pt x="569013" y="98158"/>
                    <a:pt x="441635" y="0"/>
                    <a:pt x="284507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3345" y="3008"/>
              <a:ext cx="462323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flipH="1">
            <a:off x="46516" y="7793780"/>
            <a:ext cx="3448221" cy="109835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1" name="Freeform 31"/>
          <p:cNvSpPr/>
          <p:nvPr/>
        </p:nvSpPr>
        <p:spPr>
          <a:xfrm>
            <a:off x="1079948" y="7302659"/>
            <a:ext cx="1574997" cy="1574997"/>
          </a:xfrm>
          <a:custGeom>
            <a:avLst/>
            <a:gdLst/>
            <a:ahLst/>
            <a:cxnLst/>
            <a:rect l="l" t="t" r="r" b="b"/>
            <a:pathLst>
              <a:path w="1574997" h="1574997">
                <a:moveTo>
                  <a:pt x="0" y="0"/>
                </a:moveTo>
                <a:lnTo>
                  <a:pt x="1574998" y="0"/>
                </a:lnTo>
                <a:lnTo>
                  <a:pt x="1574998" y="1574998"/>
                </a:lnTo>
                <a:lnTo>
                  <a:pt x="0" y="1574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2" name="AutoShape 32"/>
          <p:cNvSpPr/>
          <p:nvPr/>
        </p:nvSpPr>
        <p:spPr>
          <a:xfrm flipH="1">
            <a:off x="3553385" y="6628453"/>
            <a:ext cx="2663275" cy="113517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3" name="AutoShape 33"/>
          <p:cNvSpPr/>
          <p:nvPr/>
        </p:nvSpPr>
        <p:spPr>
          <a:xfrm flipH="1">
            <a:off x="7248907" y="6309004"/>
            <a:ext cx="2657403" cy="8328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4" name="AutoShape 34"/>
          <p:cNvSpPr/>
          <p:nvPr/>
        </p:nvSpPr>
        <p:spPr>
          <a:xfrm flipH="1">
            <a:off x="10244159" y="4627442"/>
            <a:ext cx="1261447" cy="1122551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5" name="Freeform 35"/>
          <p:cNvSpPr/>
          <p:nvPr/>
        </p:nvSpPr>
        <p:spPr>
          <a:xfrm>
            <a:off x="9232104" y="5694274"/>
            <a:ext cx="1012055" cy="1012055"/>
          </a:xfrm>
          <a:custGeom>
            <a:avLst/>
            <a:gdLst/>
            <a:ahLst/>
            <a:cxnLst/>
            <a:rect l="l" t="t" r="r" b="b"/>
            <a:pathLst>
              <a:path w="1012055" h="1012055">
                <a:moveTo>
                  <a:pt x="0" y="0"/>
                </a:moveTo>
                <a:lnTo>
                  <a:pt x="1012055" y="0"/>
                </a:lnTo>
                <a:lnTo>
                  <a:pt x="1012055" y="1012055"/>
                </a:lnTo>
                <a:lnTo>
                  <a:pt x="0" y="101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6" name="AutoShape 36"/>
          <p:cNvSpPr/>
          <p:nvPr/>
        </p:nvSpPr>
        <p:spPr>
          <a:xfrm flipH="1">
            <a:off x="11542323" y="4106289"/>
            <a:ext cx="3799418" cy="475900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7" name="AutoShape 37"/>
          <p:cNvSpPr/>
          <p:nvPr/>
        </p:nvSpPr>
        <p:spPr>
          <a:xfrm flipH="1">
            <a:off x="15392859" y="1700582"/>
            <a:ext cx="3178638" cy="238096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8" name="Freeform 38"/>
          <p:cNvSpPr/>
          <p:nvPr/>
        </p:nvSpPr>
        <p:spPr>
          <a:xfrm>
            <a:off x="4317064" y="6859759"/>
            <a:ext cx="841536" cy="841536"/>
          </a:xfrm>
          <a:custGeom>
            <a:avLst/>
            <a:gdLst/>
            <a:ahLst/>
            <a:cxnLst/>
            <a:rect l="l" t="t" r="r" b="b"/>
            <a:pathLst>
              <a:path w="841536" h="841536">
                <a:moveTo>
                  <a:pt x="0" y="0"/>
                </a:moveTo>
                <a:lnTo>
                  <a:pt x="841536" y="0"/>
                </a:lnTo>
                <a:lnTo>
                  <a:pt x="841536" y="841536"/>
                </a:lnTo>
                <a:lnTo>
                  <a:pt x="0" y="84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9" name="Freeform 39"/>
          <p:cNvSpPr/>
          <p:nvPr/>
        </p:nvSpPr>
        <p:spPr>
          <a:xfrm>
            <a:off x="14848565" y="3337020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8" y="0"/>
                </a:lnTo>
                <a:lnTo>
                  <a:pt x="1042288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0" name="Group 40"/>
          <p:cNvGrpSpPr/>
          <p:nvPr/>
        </p:nvGrpSpPr>
        <p:grpSpPr>
          <a:xfrm rot="-497588">
            <a:off x="3229317" y="5473758"/>
            <a:ext cx="191446" cy="193705"/>
            <a:chOff x="0" y="0"/>
            <a:chExt cx="621165" cy="62849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 flipH="1" flipV="1">
            <a:off x="3396248" y="5635586"/>
            <a:ext cx="1341584" cy="1224173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4" name="AutoShape 44"/>
          <p:cNvSpPr/>
          <p:nvPr/>
        </p:nvSpPr>
        <p:spPr>
          <a:xfrm flipV="1">
            <a:off x="14981331" y="4379308"/>
            <a:ext cx="388378" cy="612129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5" name="Freeform 45"/>
          <p:cNvSpPr/>
          <p:nvPr/>
        </p:nvSpPr>
        <p:spPr>
          <a:xfrm rot="2495208">
            <a:off x="8006131" y="6096820"/>
            <a:ext cx="522543" cy="522543"/>
          </a:xfrm>
          <a:custGeom>
            <a:avLst/>
            <a:gdLst/>
            <a:ahLst/>
            <a:cxnLst/>
            <a:rect l="l" t="t" r="r" b="b"/>
            <a:pathLst>
              <a:path w="522543" h="522543">
                <a:moveTo>
                  <a:pt x="0" y="0"/>
                </a:moveTo>
                <a:lnTo>
                  <a:pt x="522543" y="0"/>
                </a:lnTo>
                <a:lnTo>
                  <a:pt x="522543" y="522543"/>
                </a:lnTo>
                <a:lnTo>
                  <a:pt x="0" y="522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Freeform 46"/>
          <p:cNvSpPr/>
          <p:nvPr/>
        </p:nvSpPr>
        <p:spPr>
          <a:xfrm rot="1114278">
            <a:off x="10803301" y="4475799"/>
            <a:ext cx="724376" cy="724376"/>
          </a:xfrm>
          <a:custGeom>
            <a:avLst/>
            <a:gdLst/>
            <a:ahLst/>
            <a:cxnLst/>
            <a:rect l="l" t="t" r="r" b="b"/>
            <a:pathLst>
              <a:path w="724376" h="724376">
                <a:moveTo>
                  <a:pt x="0" y="0"/>
                </a:moveTo>
                <a:lnTo>
                  <a:pt x="724376" y="0"/>
                </a:lnTo>
                <a:lnTo>
                  <a:pt x="724376" y="724376"/>
                </a:lnTo>
                <a:lnTo>
                  <a:pt x="0" y="724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7" name="Group 47"/>
          <p:cNvGrpSpPr/>
          <p:nvPr/>
        </p:nvGrpSpPr>
        <p:grpSpPr>
          <a:xfrm>
            <a:off x="17110351" y="51559"/>
            <a:ext cx="4170276" cy="4170276"/>
            <a:chOff x="0" y="0"/>
            <a:chExt cx="5560368" cy="5560368"/>
          </a:xfrm>
        </p:grpSpPr>
        <p:grpSp>
          <p:nvGrpSpPr>
            <p:cNvPr id="48" name="Group 48"/>
            <p:cNvGrpSpPr/>
            <p:nvPr/>
          </p:nvGrpSpPr>
          <p:grpSpPr>
            <a:xfrm>
              <a:off x="695046" y="695046"/>
              <a:ext cx="4170276" cy="4170276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72382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1180" tIns="31180" rIns="31180" bIns="31180" rtlCol="0" anchor="ctr"/>
              <a:lstStyle/>
              <a:p>
                <a:pPr algn="ctr">
                  <a:lnSpc>
                    <a:spcPts val="1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0" y="0"/>
              <a:ext cx="5560368" cy="5560368"/>
            </a:xfrm>
            <a:custGeom>
              <a:avLst/>
              <a:gdLst/>
              <a:ahLst/>
              <a:cxnLst/>
              <a:rect l="l" t="t" r="r" b="b"/>
              <a:pathLst>
                <a:path w="5560368" h="5560368">
                  <a:moveTo>
                    <a:pt x="0" y="0"/>
                  </a:moveTo>
                  <a:lnTo>
                    <a:pt x="5560368" y="0"/>
                  </a:lnTo>
                  <a:lnTo>
                    <a:pt x="5560368" y="5560368"/>
                  </a:lnTo>
                  <a:lnTo>
                    <a:pt x="0" y="5560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2" name="Group 52"/>
          <p:cNvGrpSpPr/>
          <p:nvPr/>
        </p:nvGrpSpPr>
        <p:grpSpPr>
          <a:xfrm rot="-497588">
            <a:off x="9908644" y="7437044"/>
            <a:ext cx="191446" cy="193705"/>
            <a:chOff x="0" y="0"/>
            <a:chExt cx="621165" cy="62849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 rot="-497588">
            <a:off x="11887980" y="5254493"/>
            <a:ext cx="191446" cy="193705"/>
            <a:chOff x="0" y="0"/>
            <a:chExt cx="621165" cy="628494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 rot="-497588">
            <a:off x="14899578" y="4990424"/>
            <a:ext cx="191446" cy="193705"/>
            <a:chOff x="0" y="0"/>
            <a:chExt cx="621165" cy="62849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61" name="Freeform 61"/>
          <p:cNvSpPr/>
          <p:nvPr/>
        </p:nvSpPr>
        <p:spPr>
          <a:xfrm>
            <a:off x="12092395" y="3802830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8" y="0"/>
                </a:lnTo>
                <a:lnTo>
                  <a:pt x="1042288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2" name="Freeform 62"/>
          <p:cNvSpPr/>
          <p:nvPr/>
        </p:nvSpPr>
        <p:spPr>
          <a:xfrm>
            <a:off x="666523" y="3042372"/>
            <a:ext cx="2894161" cy="1631583"/>
          </a:xfrm>
          <a:custGeom>
            <a:avLst/>
            <a:gdLst/>
            <a:ahLst/>
            <a:cxnLst/>
            <a:rect l="l" t="t" r="r" b="b"/>
            <a:pathLst>
              <a:path w="2894161" h="1631583">
                <a:moveTo>
                  <a:pt x="0" y="0"/>
                </a:moveTo>
                <a:lnTo>
                  <a:pt x="2894161" y="0"/>
                </a:lnTo>
                <a:lnTo>
                  <a:pt x="2894161" y="1631583"/>
                </a:lnTo>
                <a:lnTo>
                  <a:pt x="0" y="16315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3" name="Freeform 63"/>
          <p:cNvSpPr/>
          <p:nvPr/>
        </p:nvSpPr>
        <p:spPr>
          <a:xfrm>
            <a:off x="11167617" y="1785523"/>
            <a:ext cx="3265890" cy="1917509"/>
          </a:xfrm>
          <a:custGeom>
            <a:avLst/>
            <a:gdLst/>
            <a:ahLst/>
            <a:cxnLst/>
            <a:rect l="l" t="t" r="r" b="b"/>
            <a:pathLst>
              <a:path w="3265890" h="1917509">
                <a:moveTo>
                  <a:pt x="0" y="0"/>
                </a:moveTo>
                <a:lnTo>
                  <a:pt x="3265890" y="0"/>
                </a:lnTo>
                <a:lnTo>
                  <a:pt x="3265890" y="1917510"/>
                </a:lnTo>
                <a:lnTo>
                  <a:pt x="0" y="1917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632" t="-11430" r="-3416" b="-2659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4" name="TextBox 64"/>
          <p:cNvSpPr txBox="1"/>
          <p:nvPr/>
        </p:nvSpPr>
        <p:spPr>
          <a:xfrm>
            <a:off x="380762" y="1318798"/>
            <a:ext cx="1712833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/>
          </a:p>
          <a:p>
            <a:pPr algn="l">
              <a:lnSpc>
                <a:spcPts val="4457"/>
              </a:lnSpc>
            </a:pPr>
            <a:r>
              <a:rPr lang="en-US" sz="3714" b="1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PHASE 3. </a:t>
            </a:r>
            <a:r>
              <a:rPr lang="en-US" sz="371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Institutional Phase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808584" y="4233628"/>
            <a:ext cx="3358071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Sustainability of the Support Centres </a:t>
            </a:r>
          </a:p>
          <a:p>
            <a:pPr algn="l">
              <a:lnSpc>
                <a:spcPts val="3079"/>
              </a:lnSpc>
            </a:pPr>
            <a:endParaRPr lang="en-US" sz="2199" b="1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8267402" y="7716005"/>
            <a:ext cx="5260307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Purchase of Assistive Technology Equipment </a:t>
            </a:r>
          </a:p>
          <a:p>
            <a:pPr algn="l">
              <a:lnSpc>
                <a:spcPts val="3079"/>
              </a:lnSpc>
            </a:pPr>
            <a:endParaRPr lang="en-US" sz="2199" b="1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10822562" y="5522985"/>
            <a:ext cx="2705148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Support Centres: Pilot Trainings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3944164" y="5268452"/>
            <a:ext cx="3893376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Development of Institutional Inclusive Policies </a:t>
            </a:r>
          </a:p>
          <a:p>
            <a:pPr algn="l">
              <a:lnSpc>
                <a:spcPts val="3079"/>
              </a:lnSpc>
            </a:pPr>
            <a:endParaRPr lang="en-US" sz="2299" b="1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3689599" y="8124817"/>
            <a:ext cx="3559308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Creation/modernization of 3 Student Support Centres (SSC) and procurement of equipment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096388" y="70609"/>
            <a:ext cx="11870569" cy="106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endParaRPr/>
          </a:p>
          <a:p>
            <a:pPr algn="l">
              <a:lnSpc>
                <a:spcPts val="6448"/>
              </a:lnSpc>
            </a:pPr>
            <a:r>
              <a:rPr lang="en-US" sz="53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3. RESULTS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3816662" y="9340842"/>
            <a:ext cx="2947690" cy="76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  <a:spcBef>
                <a:spcPct val="0"/>
              </a:spcBef>
            </a:pPr>
            <a:r>
              <a:rPr lang="en-US" sz="2229" b="1" dirty="0">
                <a:solidFill>
                  <a:srgbClr val="32338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229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Sustainability Strategy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802347" y="6397362"/>
            <a:ext cx="1998215" cy="322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  <a:spcBef>
                <a:spcPct val="0"/>
              </a:spcBef>
            </a:pPr>
            <a:r>
              <a:rPr lang="en-US" sz="195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(181 participants)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72479" y="4999170"/>
            <a:ext cx="4164932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Capacity building of SSC Staff (Train of Trainers) </a:t>
            </a:r>
          </a:p>
          <a:p>
            <a:pPr algn="l">
              <a:lnSpc>
                <a:spcPts val="3079"/>
              </a:lnSpc>
            </a:pPr>
            <a:endParaRPr lang="en-US" sz="2199" b="1" dirty="0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13486362" y="6324406"/>
            <a:ext cx="4061493" cy="2802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240"/>
              </a:lnSpc>
              <a:buFont typeface="Arial"/>
              <a:buChar char="•"/>
            </a:pPr>
            <a:r>
              <a:rPr lang="en-US" sz="2000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UR</a:t>
            </a:r>
            <a:r>
              <a:rPr lang="en-US" sz="20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: Revision of Policy on Inclusive Learning and Teaching</a:t>
            </a:r>
          </a:p>
          <a:p>
            <a:pPr algn="l">
              <a:lnSpc>
                <a:spcPts val="2240"/>
              </a:lnSpc>
            </a:pPr>
            <a:endParaRPr lang="en-US" sz="2000">
              <a:solidFill>
                <a:srgbClr val="FCFDF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240"/>
              </a:lnSpc>
              <a:buFont typeface="Arial"/>
              <a:buChar char="•"/>
            </a:pPr>
            <a:r>
              <a:rPr lang="en-US" sz="2000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INES</a:t>
            </a:r>
            <a:r>
              <a:rPr lang="en-US" sz="20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: Updated policies on staff development, research and safety </a:t>
            </a:r>
          </a:p>
          <a:p>
            <a:pPr algn="l">
              <a:lnSpc>
                <a:spcPts val="2240"/>
              </a:lnSpc>
            </a:pPr>
            <a:endParaRPr lang="en-US" sz="2000">
              <a:solidFill>
                <a:srgbClr val="FCFDF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801" lvl="1" indent="-215900" algn="l">
              <a:lnSpc>
                <a:spcPts val="2240"/>
              </a:lnSpc>
              <a:buFont typeface="Arial"/>
              <a:buChar char="•"/>
            </a:pPr>
            <a:r>
              <a:rPr lang="en-US" sz="2000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EAUR</a:t>
            </a:r>
            <a:r>
              <a:rPr lang="en-US" sz="20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: Redesign of Special Needs Policy + new Budget line</a:t>
            </a:r>
          </a:p>
          <a:p>
            <a:pPr algn="l">
              <a:lnSpc>
                <a:spcPts val="2352"/>
              </a:lnSpc>
            </a:pPr>
            <a:endParaRPr lang="en-US" sz="2000">
              <a:solidFill>
                <a:srgbClr val="FCFDF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1465153"/>
            <a:ext cx="18697448" cy="8821847"/>
          </a:xfrm>
          <a:custGeom>
            <a:avLst/>
            <a:gdLst/>
            <a:ahLst/>
            <a:cxnLst/>
            <a:rect l="l" t="t" r="r" b="b"/>
            <a:pathLst>
              <a:path w="18697448" h="8821847">
                <a:moveTo>
                  <a:pt x="0" y="0"/>
                </a:moveTo>
                <a:lnTo>
                  <a:pt x="18697448" y="0"/>
                </a:lnTo>
                <a:lnTo>
                  <a:pt x="18697448" y="8821847"/>
                </a:lnTo>
                <a:lnTo>
                  <a:pt x="0" y="8821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77" b="-1234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6216660" y="6456220"/>
            <a:ext cx="1032247" cy="1032247"/>
          </a:xfrm>
          <a:custGeom>
            <a:avLst/>
            <a:gdLst/>
            <a:ahLst/>
            <a:cxnLst/>
            <a:rect l="l" t="t" r="r" b="b"/>
            <a:pathLst>
              <a:path w="1032247" h="1032247">
                <a:moveTo>
                  <a:pt x="0" y="0"/>
                </a:moveTo>
                <a:lnTo>
                  <a:pt x="1032247" y="0"/>
                </a:lnTo>
                <a:lnTo>
                  <a:pt x="1032247" y="1032247"/>
                </a:lnTo>
                <a:lnTo>
                  <a:pt x="0" y="1032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 rot="6959995">
            <a:off x="3257426" y="9446216"/>
            <a:ext cx="191446" cy="193705"/>
            <a:chOff x="0" y="0"/>
            <a:chExt cx="621165" cy="628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068832" y="8845359"/>
            <a:ext cx="1197267" cy="655251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 rot="7185864">
            <a:off x="3487439" y="8320582"/>
            <a:ext cx="75089" cy="54886"/>
            <a:chOff x="0" y="0"/>
            <a:chExt cx="599881" cy="438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497588">
            <a:off x="7022880" y="5896924"/>
            <a:ext cx="191446" cy="193705"/>
            <a:chOff x="0" y="0"/>
            <a:chExt cx="621165" cy="6284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6732783" y="6056209"/>
            <a:ext cx="322568" cy="400010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 rot="-352649">
            <a:off x="6658263" y="6028766"/>
            <a:ext cx="78881" cy="54886"/>
            <a:chOff x="0" y="0"/>
            <a:chExt cx="630175" cy="4384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0175" cy="438483"/>
            </a:xfrm>
            <a:custGeom>
              <a:avLst/>
              <a:gdLst/>
              <a:ahLst/>
              <a:cxnLst/>
              <a:rect l="l" t="t" r="r" b="b"/>
              <a:pathLst>
                <a:path w="630175" h="438483">
                  <a:moveTo>
                    <a:pt x="315088" y="0"/>
                  </a:moveTo>
                  <a:cubicBezTo>
                    <a:pt x="141070" y="0"/>
                    <a:pt x="0" y="98158"/>
                    <a:pt x="0" y="219241"/>
                  </a:cubicBezTo>
                  <a:cubicBezTo>
                    <a:pt x="0" y="340325"/>
                    <a:pt x="141070" y="438483"/>
                    <a:pt x="315088" y="438483"/>
                  </a:cubicBezTo>
                  <a:cubicBezTo>
                    <a:pt x="489106" y="438483"/>
                    <a:pt x="630175" y="340325"/>
                    <a:pt x="630175" y="219241"/>
                  </a:cubicBezTo>
                  <a:cubicBezTo>
                    <a:pt x="630175" y="98158"/>
                    <a:pt x="489106" y="0"/>
                    <a:pt x="315088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9079" y="3008"/>
              <a:ext cx="512017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8619299">
            <a:off x="9927080" y="7959140"/>
            <a:ext cx="156766" cy="157439"/>
            <a:chOff x="0" y="0"/>
            <a:chExt cx="640149" cy="642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40149" cy="642896"/>
            </a:xfrm>
            <a:custGeom>
              <a:avLst/>
              <a:gdLst/>
              <a:ahLst/>
              <a:cxnLst/>
              <a:rect l="l" t="t" r="r" b="b"/>
              <a:pathLst>
                <a:path w="640149" h="642896">
                  <a:moveTo>
                    <a:pt x="320075" y="0"/>
                  </a:moveTo>
                  <a:cubicBezTo>
                    <a:pt x="143302" y="0"/>
                    <a:pt x="0" y="143917"/>
                    <a:pt x="0" y="321448"/>
                  </a:cubicBezTo>
                  <a:cubicBezTo>
                    <a:pt x="0" y="498979"/>
                    <a:pt x="143302" y="642896"/>
                    <a:pt x="320075" y="642896"/>
                  </a:cubicBezTo>
                  <a:cubicBezTo>
                    <a:pt x="496847" y="642896"/>
                    <a:pt x="640149" y="498979"/>
                    <a:pt x="640149" y="321448"/>
                  </a:cubicBezTo>
                  <a:cubicBezTo>
                    <a:pt x="640149" y="143917"/>
                    <a:pt x="496847" y="0"/>
                    <a:pt x="320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9DE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014" y="22172"/>
              <a:ext cx="520121" cy="560453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9837577" y="7008867"/>
            <a:ext cx="121233" cy="965587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23" name="AutoShape 23"/>
          <p:cNvSpPr/>
          <p:nvPr/>
        </p:nvSpPr>
        <p:spPr>
          <a:xfrm>
            <a:off x="12772708" y="5716614"/>
            <a:ext cx="0" cy="1625669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24" name="Group 24"/>
          <p:cNvGrpSpPr/>
          <p:nvPr/>
        </p:nvGrpSpPr>
        <p:grpSpPr>
          <a:xfrm rot="7185864">
            <a:off x="15332164" y="4647074"/>
            <a:ext cx="75089" cy="54886"/>
            <a:chOff x="0" y="0"/>
            <a:chExt cx="599881" cy="4384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 flipH="1" flipV="1">
            <a:off x="9974012" y="4574823"/>
            <a:ext cx="1022113" cy="1037280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28" name="Group 28"/>
          <p:cNvGrpSpPr/>
          <p:nvPr/>
        </p:nvGrpSpPr>
        <p:grpSpPr>
          <a:xfrm rot="-451759">
            <a:off x="10981376" y="5605834"/>
            <a:ext cx="71225" cy="54886"/>
            <a:chOff x="0" y="0"/>
            <a:chExt cx="569013" cy="43848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69013" cy="438483"/>
            </a:xfrm>
            <a:custGeom>
              <a:avLst/>
              <a:gdLst/>
              <a:ahLst/>
              <a:cxnLst/>
              <a:rect l="l" t="t" r="r" b="b"/>
              <a:pathLst>
                <a:path w="569013" h="438483">
                  <a:moveTo>
                    <a:pt x="284507" y="0"/>
                  </a:moveTo>
                  <a:cubicBezTo>
                    <a:pt x="127378" y="0"/>
                    <a:pt x="0" y="98158"/>
                    <a:pt x="0" y="219241"/>
                  </a:cubicBezTo>
                  <a:cubicBezTo>
                    <a:pt x="0" y="340325"/>
                    <a:pt x="127378" y="438483"/>
                    <a:pt x="284507" y="438483"/>
                  </a:cubicBezTo>
                  <a:cubicBezTo>
                    <a:pt x="441635" y="438483"/>
                    <a:pt x="569013" y="340325"/>
                    <a:pt x="569013" y="219241"/>
                  </a:cubicBezTo>
                  <a:cubicBezTo>
                    <a:pt x="569013" y="98158"/>
                    <a:pt x="441635" y="0"/>
                    <a:pt x="284507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3345" y="3008"/>
              <a:ext cx="462323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31" name="AutoShape 31"/>
          <p:cNvSpPr/>
          <p:nvPr/>
        </p:nvSpPr>
        <p:spPr>
          <a:xfrm flipH="1">
            <a:off x="46516" y="8357660"/>
            <a:ext cx="3448221" cy="109835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2" name="Freeform 32"/>
          <p:cNvSpPr/>
          <p:nvPr/>
        </p:nvSpPr>
        <p:spPr>
          <a:xfrm>
            <a:off x="1079948" y="7866539"/>
            <a:ext cx="1574997" cy="1574997"/>
          </a:xfrm>
          <a:custGeom>
            <a:avLst/>
            <a:gdLst/>
            <a:ahLst/>
            <a:cxnLst/>
            <a:rect l="l" t="t" r="r" b="b"/>
            <a:pathLst>
              <a:path w="1574997" h="1574997">
                <a:moveTo>
                  <a:pt x="0" y="0"/>
                </a:moveTo>
                <a:lnTo>
                  <a:pt x="1574998" y="0"/>
                </a:lnTo>
                <a:lnTo>
                  <a:pt x="1574998" y="1574998"/>
                </a:lnTo>
                <a:lnTo>
                  <a:pt x="0" y="1574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3" name="AutoShape 33"/>
          <p:cNvSpPr/>
          <p:nvPr/>
        </p:nvSpPr>
        <p:spPr>
          <a:xfrm flipH="1">
            <a:off x="3553385" y="7192333"/>
            <a:ext cx="2663275" cy="113517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4" name="AutoShape 34"/>
          <p:cNvSpPr/>
          <p:nvPr/>
        </p:nvSpPr>
        <p:spPr>
          <a:xfrm flipH="1">
            <a:off x="7248907" y="6872884"/>
            <a:ext cx="2657403" cy="8328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5" name="AutoShape 35"/>
          <p:cNvSpPr/>
          <p:nvPr/>
        </p:nvSpPr>
        <p:spPr>
          <a:xfrm flipH="1">
            <a:off x="10244159" y="5191322"/>
            <a:ext cx="1261447" cy="1122551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6" name="Freeform 36"/>
          <p:cNvSpPr/>
          <p:nvPr/>
        </p:nvSpPr>
        <p:spPr>
          <a:xfrm>
            <a:off x="9232104" y="6258154"/>
            <a:ext cx="1012055" cy="1012055"/>
          </a:xfrm>
          <a:custGeom>
            <a:avLst/>
            <a:gdLst/>
            <a:ahLst/>
            <a:cxnLst/>
            <a:rect l="l" t="t" r="r" b="b"/>
            <a:pathLst>
              <a:path w="1012055" h="1012055">
                <a:moveTo>
                  <a:pt x="0" y="0"/>
                </a:moveTo>
                <a:lnTo>
                  <a:pt x="1012055" y="0"/>
                </a:lnTo>
                <a:lnTo>
                  <a:pt x="1012055" y="1012055"/>
                </a:lnTo>
                <a:lnTo>
                  <a:pt x="0" y="101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7" name="AutoShape 37"/>
          <p:cNvSpPr/>
          <p:nvPr/>
        </p:nvSpPr>
        <p:spPr>
          <a:xfrm flipH="1">
            <a:off x="11051922" y="5195470"/>
            <a:ext cx="2241931" cy="431089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8" name="Freeform 38"/>
          <p:cNvSpPr/>
          <p:nvPr/>
        </p:nvSpPr>
        <p:spPr>
          <a:xfrm>
            <a:off x="10706584" y="5212592"/>
            <a:ext cx="799022" cy="799022"/>
          </a:xfrm>
          <a:custGeom>
            <a:avLst/>
            <a:gdLst/>
            <a:ahLst/>
            <a:cxnLst/>
            <a:rect l="l" t="t" r="r" b="b"/>
            <a:pathLst>
              <a:path w="799022" h="799022">
                <a:moveTo>
                  <a:pt x="0" y="0"/>
                </a:moveTo>
                <a:lnTo>
                  <a:pt x="799022" y="0"/>
                </a:lnTo>
                <a:lnTo>
                  <a:pt x="799022" y="799022"/>
                </a:lnTo>
                <a:lnTo>
                  <a:pt x="0" y="799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9" name="AutoShape 39"/>
          <p:cNvSpPr/>
          <p:nvPr/>
        </p:nvSpPr>
        <p:spPr>
          <a:xfrm flipH="1">
            <a:off x="13293852" y="2264462"/>
            <a:ext cx="5277644" cy="2931009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0" name="TextBox 40"/>
          <p:cNvSpPr txBox="1"/>
          <p:nvPr/>
        </p:nvSpPr>
        <p:spPr>
          <a:xfrm>
            <a:off x="7046243" y="3261964"/>
            <a:ext cx="3923102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Partner HEIs: review of existing internship agreements to ensure they are inclusive </a:t>
            </a:r>
          </a:p>
          <a:p>
            <a:pPr algn="l">
              <a:lnSpc>
                <a:spcPts val="2639"/>
              </a:lnSpc>
            </a:pPr>
            <a:endParaRPr lang="en-US" sz="2199" b="1" dirty="0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4317064" y="7423639"/>
            <a:ext cx="841536" cy="841536"/>
          </a:xfrm>
          <a:custGeom>
            <a:avLst/>
            <a:gdLst/>
            <a:ahLst/>
            <a:cxnLst/>
            <a:rect l="l" t="t" r="r" b="b"/>
            <a:pathLst>
              <a:path w="841536" h="841536">
                <a:moveTo>
                  <a:pt x="0" y="0"/>
                </a:moveTo>
                <a:lnTo>
                  <a:pt x="841536" y="0"/>
                </a:lnTo>
                <a:lnTo>
                  <a:pt x="841536" y="841536"/>
                </a:lnTo>
                <a:lnTo>
                  <a:pt x="0" y="84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2" name="Freeform 42"/>
          <p:cNvSpPr/>
          <p:nvPr/>
        </p:nvSpPr>
        <p:spPr>
          <a:xfrm>
            <a:off x="14439131" y="3743427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7" y="0"/>
                </a:lnTo>
                <a:lnTo>
                  <a:pt x="1042287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3" name="Group 43"/>
          <p:cNvGrpSpPr/>
          <p:nvPr/>
        </p:nvGrpSpPr>
        <p:grpSpPr>
          <a:xfrm rot="-497588">
            <a:off x="3229317" y="6037638"/>
            <a:ext cx="191446" cy="193705"/>
            <a:chOff x="0" y="0"/>
            <a:chExt cx="621165" cy="62849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46" name="AutoShape 46"/>
          <p:cNvSpPr/>
          <p:nvPr/>
        </p:nvSpPr>
        <p:spPr>
          <a:xfrm flipH="1" flipV="1">
            <a:off x="3339010" y="6230330"/>
            <a:ext cx="1398822" cy="1193309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7" name="AutoShape 47"/>
          <p:cNvSpPr/>
          <p:nvPr/>
        </p:nvSpPr>
        <p:spPr>
          <a:xfrm flipV="1">
            <a:off x="14892993" y="4785715"/>
            <a:ext cx="67282" cy="661398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8" name="Freeform 48"/>
          <p:cNvSpPr/>
          <p:nvPr/>
        </p:nvSpPr>
        <p:spPr>
          <a:xfrm rot="2495208">
            <a:off x="8006131" y="6660700"/>
            <a:ext cx="522543" cy="522543"/>
          </a:xfrm>
          <a:custGeom>
            <a:avLst/>
            <a:gdLst/>
            <a:ahLst/>
            <a:cxnLst/>
            <a:rect l="l" t="t" r="r" b="b"/>
            <a:pathLst>
              <a:path w="522543" h="522543">
                <a:moveTo>
                  <a:pt x="0" y="0"/>
                </a:moveTo>
                <a:lnTo>
                  <a:pt x="522543" y="0"/>
                </a:lnTo>
                <a:lnTo>
                  <a:pt x="522543" y="522543"/>
                </a:lnTo>
                <a:lnTo>
                  <a:pt x="0" y="522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9" name="Freeform 49"/>
          <p:cNvSpPr/>
          <p:nvPr/>
        </p:nvSpPr>
        <p:spPr>
          <a:xfrm rot="1114278">
            <a:off x="3031916" y="8024492"/>
            <a:ext cx="724376" cy="724376"/>
          </a:xfrm>
          <a:custGeom>
            <a:avLst/>
            <a:gdLst/>
            <a:ahLst/>
            <a:cxnLst/>
            <a:rect l="l" t="t" r="r" b="b"/>
            <a:pathLst>
              <a:path w="724376" h="724376">
                <a:moveTo>
                  <a:pt x="0" y="0"/>
                </a:moveTo>
                <a:lnTo>
                  <a:pt x="724376" y="0"/>
                </a:lnTo>
                <a:lnTo>
                  <a:pt x="724376" y="724376"/>
                </a:lnTo>
                <a:lnTo>
                  <a:pt x="0" y="724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0" name="Group 50"/>
          <p:cNvGrpSpPr/>
          <p:nvPr/>
        </p:nvGrpSpPr>
        <p:grpSpPr>
          <a:xfrm>
            <a:off x="17110351" y="615439"/>
            <a:ext cx="4170276" cy="4170276"/>
            <a:chOff x="0" y="0"/>
            <a:chExt cx="5560368" cy="5560368"/>
          </a:xfrm>
        </p:grpSpPr>
        <p:grpSp>
          <p:nvGrpSpPr>
            <p:cNvPr id="51" name="Group 51"/>
            <p:cNvGrpSpPr/>
            <p:nvPr/>
          </p:nvGrpSpPr>
          <p:grpSpPr>
            <a:xfrm>
              <a:off x="695046" y="695046"/>
              <a:ext cx="4170276" cy="4170276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DE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1180" tIns="31180" rIns="31180" bIns="31180" rtlCol="0" anchor="ctr"/>
              <a:lstStyle/>
              <a:p>
                <a:pPr algn="ctr">
                  <a:lnSpc>
                    <a:spcPts val="1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0" y="0"/>
              <a:ext cx="5560368" cy="5560368"/>
            </a:xfrm>
            <a:custGeom>
              <a:avLst/>
              <a:gdLst/>
              <a:ahLst/>
              <a:cxnLst/>
              <a:rect l="l" t="t" r="r" b="b"/>
              <a:pathLst>
                <a:path w="5560368" h="5560368">
                  <a:moveTo>
                    <a:pt x="0" y="0"/>
                  </a:moveTo>
                  <a:lnTo>
                    <a:pt x="5560368" y="0"/>
                  </a:lnTo>
                  <a:lnTo>
                    <a:pt x="5560368" y="5560368"/>
                  </a:lnTo>
                  <a:lnTo>
                    <a:pt x="0" y="5560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5" name="Group 55"/>
          <p:cNvGrpSpPr/>
          <p:nvPr/>
        </p:nvGrpSpPr>
        <p:grpSpPr>
          <a:xfrm rot="-497588">
            <a:off x="9908644" y="8000924"/>
            <a:ext cx="191446" cy="193705"/>
            <a:chOff x="0" y="0"/>
            <a:chExt cx="621165" cy="628494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 rot="-497588">
            <a:off x="9810587" y="4409264"/>
            <a:ext cx="191446" cy="193705"/>
            <a:chOff x="0" y="0"/>
            <a:chExt cx="621165" cy="62849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 rot="-497588">
            <a:off x="12762457" y="7391614"/>
            <a:ext cx="191446" cy="193705"/>
            <a:chOff x="0" y="0"/>
            <a:chExt cx="621165" cy="628494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 rot="-497588">
            <a:off x="14797270" y="5050907"/>
            <a:ext cx="191446" cy="193705"/>
            <a:chOff x="0" y="0"/>
            <a:chExt cx="621165" cy="62849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380762" y="1082578"/>
            <a:ext cx="18913630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/>
          </a:p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PHASE 4. </a:t>
            </a:r>
            <a:r>
              <a:rPr lang="en-US" sz="34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Internships in companies &amp; Systemic impact</a:t>
            </a:r>
          </a:p>
          <a:p>
            <a:pPr algn="l">
              <a:lnSpc>
                <a:spcPts val="7048"/>
              </a:lnSpc>
            </a:pPr>
            <a:endParaRPr lang="en-US" sz="34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3625567" y="8797734"/>
            <a:ext cx="4272997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UWEZO Youth Empowerment has signed Collaborationagreements with the 3 partner universities 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5027843" y="5014244"/>
            <a:ext cx="4013761" cy="15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Mapping companies where SWDs can complete internships  </a:t>
            </a:r>
          </a:p>
          <a:p>
            <a:pPr algn="l">
              <a:lnSpc>
                <a:spcPts val="3079"/>
              </a:lnSpc>
            </a:pPr>
            <a:endParaRPr lang="en-US" sz="2199" b="1" dirty="0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8704161" y="8300400"/>
            <a:ext cx="4188369" cy="15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Partner HEIs starting to reach internship agreements with inclusive approaches </a:t>
            </a:r>
          </a:p>
          <a:p>
            <a:pPr algn="l">
              <a:lnSpc>
                <a:spcPts val="3079"/>
              </a:lnSpc>
            </a:pPr>
            <a:endParaRPr lang="en-US" sz="2199" b="1" dirty="0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2661250" y="7901557"/>
            <a:ext cx="360756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Systemic Impact: Establishment of ANSWER Multi-Stakeholder Working Group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4215510" y="5342434"/>
            <a:ext cx="354199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1</a:t>
            </a:r>
            <a:r>
              <a:rPr lang="en-US" sz="1900" b="1" baseline="30000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st</a:t>
            </a:r>
            <a:r>
              <a:rPr lang="en-US" sz="1900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 Multistakeholder Forum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05024" y="4635511"/>
            <a:ext cx="3194316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Databases registering the numbers of SWDs and types of disabilities at each University </a:t>
            </a:r>
          </a:p>
          <a:p>
            <a:pPr algn="l">
              <a:lnSpc>
                <a:spcPts val="3079"/>
              </a:lnSpc>
            </a:pPr>
            <a:endParaRPr lang="en-US" sz="2199" b="1">
              <a:solidFill>
                <a:srgbClr val="FCFDF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4" name="Freeform 74"/>
          <p:cNvSpPr/>
          <p:nvPr/>
        </p:nvSpPr>
        <p:spPr>
          <a:xfrm>
            <a:off x="12251565" y="4674326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7" y="0"/>
                </a:lnTo>
                <a:lnTo>
                  <a:pt x="1042287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6" name="TextBox 76"/>
          <p:cNvSpPr txBox="1"/>
          <p:nvPr/>
        </p:nvSpPr>
        <p:spPr>
          <a:xfrm>
            <a:off x="13096388" y="70609"/>
            <a:ext cx="1187056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098" lvl="1" algn="l">
              <a:lnSpc>
                <a:spcPts val="6448"/>
              </a:lnSpc>
            </a:pPr>
            <a:r>
              <a:rPr lang="en-US" sz="5373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3. RESULTS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4156305" y="5662954"/>
            <a:ext cx="1607939" cy="25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1"/>
              </a:lnSpc>
              <a:spcBef>
                <a:spcPct val="0"/>
              </a:spcBef>
            </a:pPr>
            <a:r>
              <a:rPr lang="en-US" sz="152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(March 2025) 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4215510" y="5693851"/>
            <a:ext cx="4514849" cy="28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(42 attendees)</a:t>
            </a:r>
          </a:p>
        </p:txBody>
      </p:sp>
      <p:sp>
        <p:nvSpPr>
          <p:cNvPr id="80" name="Freeform 80"/>
          <p:cNvSpPr/>
          <p:nvPr/>
        </p:nvSpPr>
        <p:spPr>
          <a:xfrm>
            <a:off x="16268815" y="3035203"/>
            <a:ext cx="841536" cy="841536"/>
          </a:xfrm>
          <a:custGeom>
            <a:avLst/>
            <a:gdLst/>
            <a:ahLst/>
            <a:cxnLst/>
            <a:rect l="l" t="t" r="r" b="b"/>
            <a:pathLst>
              <a:path w="841536" h="841536">
                <a:moveTo>
                  <a:pt x="0" y="0"/>
                </a:moveTo>
                <a:lnTo>
                  <a:pt x="841536" y="0"/>
                </a:lnTo>
                <a:lnTo>
                  <a:pt x="841536" y="841537"/>
                </a:lnTo>
                <a:lnTo>
                  <a:pt x="0" y="84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1" name="TextBox 81"/>
          <p:cNvSpPr txBox="1"/>
          <p:nvPr/>
        </p:nvSpPr>
        <p:spPr>
          <a:xfrm>
            <a:off x="13031240" y="2883643"/>
            <a:ext cx="3743248" cy="900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1900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2</a:t>
            </a:r>
            <a:r>
              <a:rPr lang="en-US" sz="1900" b="1" baseline="30000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nd</a:t>
            </a:r>
            <a:r>
              <a:rPr lang="en-US" sz="1900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 Multi-stakeholder Forum</a:t>
            </a:r>
          </a:p>
          <a:p>
            <a:pPr algn="l">
              <a:lnSpc>
                <a:spcPts val="3359"/>
              </a:lnSpc>
            </a:pPr>
            <a:r>
              <a:rPr lang="en-US" sz="1500" b="1" dirty="0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(Sep 2025) </a:t>
            </a:r>
          </a:p>
        </p:txBody>
      </p:sp>
      <p:pic>
        <p:nvPicPr>
          <p:cNvPr id="83" name="Picture 2" descr="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40525D5F-F8DD-ABC9-D06B-F8C9AFE3693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2415" y="6133766"/>
            <a:ext cx="3284999" cy="2044532"/>
          </a:xfrm>
          <a:prstGeom prst="rect">
            <a:avLst/>
          </a:prstGeom>
          <a:noFill/>
        </p:spPr>
      </p:pic>
      <p:sp>
        <p:nvSpPr>
          <p:cNvPr id="84" name="TextBox 79">
            <a:extLst>
              <a:ext uri="{FF2B5EF4-FFF2-40B4-BE49-F238E27FC236}">
                <a16:creationId xmlns:a16="http://schemas.microsoft.com/office/drawing/2014/main" id="{C0E2CD3C-3725-575E-73FC-C46DA0FB6436}"/>
              </a:ext>
            </a:extLst>
          </p:cNvPr>
          <p:cNvSpPr txBox="1"/>
          <p:nvPr/>
        </p:nvSpPr>
        <p:spPr>
          <a:xfrm>
            <a:off x="12562591" y="3485613"/>
            <a:ext cx="4514849" cy="28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(67 attendees)</a:t>
            </a:r>
          </a:p>
        </p:txBody>
      </p:sp>
      <p:pic>
        <p:nvPicPr>
          <p:cNvPr id="85" name="Picture 6">
            <a:extLst>
              <a:ext uri="{FF2B5EF4-FFF2-40B4-BE49-F238E27FC236}">
                <a16:creationId xmlns:a16="http://schemas.microsoft.com/office/drawing/2014/main" id="{D1088D5F-F135-4E11-FBE6-7FED4DB72A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229" y="1083427"/>
            <a:ext cx="2657780" cy="17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TextBox 72">
            <a:extLst>
              <a:ext uri="{FF2B5EF4-FFF2-40B4-BE49-F238E27FC236}">
                <a16:creationId xmlns:a16="http://schemas.microsoft.com/office/drawing/2014/main" id="{6C591ABA-D9FD-3384-0B4A-6B04FFB7B2F7}"/>
              </a:ext>
            </a:extLst>
          </p:cNvPr>
          <p:cNvSpPr txBox="1"/>
          <p:nvPr/>
        </p:nvSpPr>
        <p:spPr>
          <a:xfrm>
            <a:off x="15480545" y="865348"/>
            <a:ext cx="2617938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 dirty="0">
                <a:solidFill>
                  <a:srgbClr val="FFC000"/>
                </a:solidFill>
                <a:latin typeface="Roboto Bold"/>
                <a:ea typeface="Roboto Bold"/>
                <a:cs typeface="Roboto Bold"/>
                <a:sym typeface="Roboto Bold"/>
              </a:rPr>
              <a:t>Proposal for a National Strategy for Effective Implementation &amp; Monitoring Disability Inclusion in Higher Education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8861" y="1409933"/>
            <a:ext cx="18296861" cy="9061574"/>
          </a:xfrm>
          <a:custGeom>
            <a:avLst/>
            <a:gdLst/>
            <a:ahLst/>
            <a:cxnLst/>
            <a:rect l="l" t="t" r="r" b="b"/>
            <a:pathLst>
              <a:path w="18288000" h="7714784">
                <a:moveTo>
                  <a:pt x="0" y="0"/>
                </a:moveTo>
                <a:lnTo>
                  <a:pt x="18288000" y="0"/>
                </a:lnTo>
                <a:lnTo>
                  <a:pt x="18288000" y="7714784"/>
                </a:lnTo>
                <a:lnTo>
                  <a:pt x="0" y="7714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115" b="-2911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667000" y="247650"/>
            <a:ext cx="16951707" cy="89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"/>
              </a:lnSpc>
            </a:pPr>
            <a:endParaRPr dirty="0"/>
          </a:p>
          <a:p>
            <a:pPr marL="526126" lvl="1" algn="l">
              <a:lnSpc>
                <a:spcPts val="5848"/>
              </a:lnSpc>
            </a:pPr>
            <a:r>
              <a:rPr lang="en-US" sz="4873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Human</a:t>
            </a:r>
            <a:r>
              <a:rPr lang="en-US" sz="4873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 Stories – Voices of Students with Disabilities 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89611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6" name="Elementos multimedia en línea 5" title="Visit to the Student Support Centers - ANSWER Project">
            <a:hlinkClick r:id="" action="ppaction://noaction"/>
            <a:extLst>
              <a:ext uri="{FF2B5EF4-FFF2-40B4-BE49-F238E27FC236}">
                <a16:creationId xmlns:a16="http://schemas.microsoft.com/office/drawing/2014/main" id="{C2E4E3A8-BE31-26C4-29D1-4A4AD76DCE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629067" y="5379188"/>
            <a:ext cx="2523942" cy="18677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871004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1109206" y="3181974"/>
            <a:ext cx="2091508" cy="209150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036830" y="3183306"/>
            <a:ext cx="2071731" cy="207173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97871" y="1772941"/>
            <a:ext cx="2154895" cy="1850472"/>
            <a:chOff x="0" y="0"/>
            <a:chExt cx="946514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6514" cy="812800"/>
            </a:xfrm>
            <a:custGeom>
              <a:avLst/>
              <a:gdLst/>
              <a:ahLst/>
              <a:cxnLst/>
              <a:rect l="l" t="t" r="r" b="b"/>
              <a:pathLst>
                <a:path w="946514" h="812800">
                  <a:moveTo>
                    <a:pt x="473257" y="0"/>
                  </a:moveTo>
                  <a:cubicBezTo>
                    <a:pt x="211884" y="0"/>
                    <a:pt x="0" y="181951"/>
                    <a:pt x="0" y="406400"/>
                  </a:cubicBezTo>
                  <a:cubicBezTo>
                    <a:pt x="0" y="630849"/>
                    <a:pt x="211884" y="812800"/>
                    <a:pt x="473257" y="812800"/>
                  </a:cubicBezTo>
                  <a:cubicBezTo>
                    <a:pt x="734630" y="812800"/>
                    <a:pt x="946514" y="630849"/>
                    <a:pt x="946514" y="406400"/>
                  </a:cubicBezTo>
                  <a:cubicBezTo>
                    <a:pt x="946514" y="181951"/>
                    <a:pt x="734630" y="0"/>
                    <a:pt x="4732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8736" y="38100"/>
              <a:ext cx="769043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16565" y="3043811"/>
            <a:ext cx="1954192" cy="2056174"/>
            <a:chOff x="0" y="0"/>
            <a:chExt cx="772487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2487" cy="812800"/>
            </a:xfrm>
            <a:custGeom>
              <a:avLst/>
              <a:gdLst/>
              <a:ahLst/>
              <a:cxnLst/>
              <a:rect l="l" t="t" r="r" b="b"/>
              <a:pathLst>
                <a:path w="772487" h="812800">
                  <a:moveTo>
                    <a:pt x="386243" y="0"/>
                  </a:moveTo>
                  <a:cubicBezTo>
                    <a:pt x="172927" y="0"/>
                    <a:pt x="0" y="181951"/>
                    <a:pt x="0" y="406400"/>
                  </a:cubicBezTo>
                  <a:cubicBezTo>
                    <a:pt x="0" y="630849"/>
                    <a:pt x="172927" y="812800"/>
                    <a:pt x="386243" y="812800"/>
                  </a:cubicBezTo>
                  <a:cubicBezTo>
                    <a:pt x="599560" y="812800"/>
                    <a:pt x="772487" y="630849"/>
                    <a:pt x="772487" y="406400"/>
                  </a:cubicBezTo>
                  <a:cubicBezTo>
                    <a:pt x="772487" y="181951"/>
                    <a:pt x="599560" y="0"/>
                    <a:pt x="38624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2421" y="38100"/>
              <a:ext cx="627645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72795" y="5351178"/>
            <a:ext cx="3188343" cy="3062924"/>
            <a:chOff x="0" y="0"/>
            <a:chExt cx="876548" cy="8420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6548" cy="842068"/>
            </a:xfrm>
            <a:custGeom>
              <a:avLst/>
              <a:gdLst/>
              <a:ahLst/>
              <a:cxnLst/>
              <a:rect l="l" t="t" r="r" b="b"/>
              <a:pathLst>
                <a:path w="876548" h="842068">
                  <a:moveTo>
                    <a:pt x="292341" y="19070"/>
                  </a:moveTo>
                  <a:cubicBezTo>
                    <a:pt x="337134" y="7556"/>
                    <a:pt x="388368" y="0"/>
                    <a:pt x="438510" y="0"/>
                  </a:cubicBezTo>
                  <a:cubicBezTo>
                    <a:pt x="488654" y="0"/>
                    <a:pt x="536904" y="6476"/>
                    <a:pt x="581369" y="17990"/>
                  </a:cubicBezTo>
                  <a:cubicBezTo>
                    <a:pt x="582316" y="18350"/>
                    <a:pt x="583262" y="18350"/>
                    <a:pt x="584208" y="18710"/>
                  </a:cubicBezTo>
                  <a:cubicBezTo>
                    <a:pt x="751192" y="64765"/>
                    <a:pt x="874183" y="186379"/>
                    <a:pt x="876548" y="329152"/>
                  </a:cubicBezTo>
                  <a:lnTo>
                    <a:pt x="876548" y="842068"/>
                  </a:lnTo>
                  <a:lnTo>
                    <a:pt x="0" y="842068"/>
                  </a:lnTo>
                  <a:lnTo>
                    <a:pt x="0" y="329533"/>
                  </a:lnTo>
                  <a:cubicBezTo>
                    <a:pt x="2365" y="185660"/>
                    <a:pt x="123464" y="64045"/>
                    <a:pt x="292341" y="1907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9375"/>
              <a:ext cx="876548" cy="762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r>
                <a:rPr lang="en-US" sz="1829" b="1">
                  <a:solidFill>
                    <a:srgbClr val="32338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Intellectual/psychological </a:t>
              </a:r>
              <a:r>
                <a:rPr lang="en-US" sz="1829">
                  <a:solidFill>
                    <a:srgbClr val="323380"/>
                  </a:solidFill>
                  <a:latin typeface="Roboto"/>
                  <a:ea typeface="Roboto"/>
                  <a:cs typeface="Roboto"/>
                  <a:sym typeface="Roboto"/>
                </a:rPr>
                <a:t>disabilities </a:t>
              </a:r>
            </a:p>
            <a:p>
              <a:pPr algn="ctr">
                <a:lnSpc>
                  <a:spcPts val="2561"/>
                </a:lnSpc>
              </a:pPr>
              <a:r>
                <a:rPr lang="en-US" sz="1829" b="1">
                  <a:solidFill>
                    <a:srgbClr val="32338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Physical </a:t>
              </a:r>
              <a:r>
                <a:rPr lang="en-US" sz="1829">
                  <a:solidFill>
                    <a:srgbClr val="323380"/>
                  </a:solidFill>
                  <a:latin typeface="Roboto"/>
                  <a:ea typeface="Roboto"/>
                  <a:cs typeface="Roboto"/>
                  <a:sym typeface="Roboto"/>
                </a:rPr>
                <a:t>disabilities </a:t>
              </a:r>
            </a:p>
            <a:p>
              <a:pPr algn="ctr">
                <a:lnSpc>
                  <a:spcPts val="2561"/>
                </a:lnSpc>
              </a:pPr>
              <a:r>
                <a:rPr lang="en-US" sz="1829" b="1">
                  <a:solidFill>
                    <a:srgbClr val="32338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Visual </a:t>
              </a:r>
              <a:r>
                <a:rPr lang="en-US" sz="1829">
                  <a:solidFill>
                    <a:srgbClr val="323380"/>
                  </a:solidFill>
                  <a:latin typeface="Roboto"/>
                  <a:ea typeface="Roboto"/>
                  <a:cs typeface="Roboto"/>
                  <a:sym typeface="Roboto"/>
                </a:rPr>
                <a:t>impairment </a:t>
              </a:r>
            </a:p>
            <a:p>
              <a:pPr algn="ctr">
                <a:lnSpc>
                  <a:spcPts val="2561"/>
                </a:lnSpc>
              </a:pPr>
              <a:r>
                <a:rPr lang="en-US" sz="1829" b="1">
                  <a:solidFill>
                    <a:srgbClr val="32338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Hearing</a:t>
              </a:r>
              <a:r>
                <a:rPr lang="en-US" sz="1829">
                  <a:solidFill>
                    <a:srgbClr val="323380"/>
                  </a:solidFill>
                  <a:latin typeface="Roboto"/>
                  <a:ea typeface="Roboto"/>
                  <a:cs typeface="Roboto"/>
                  <a:sym typeface="Roboto"/>
                </a:rPr>
                <a:t> impairment </a:t>
              </a:r>
            </a:p>
            <a:p>
              <a:pPr algn="ctr">
                <a:lnSpc>
                  <a:spcPts val="2561"/>
                </a:lnSpc>
              </a:pPr>
              <a:r>
                <a:rPr lang="en-US" sz="1829" b="1">
                  <a:solidFill>
                    <a:srgbClr val="32338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Chronic skin </a:t>
              </a:r>
              <a:r>
                <a:rPr lang="en-US" sz="1829">
                  <a:solidFill>
                    <a:srgbClr val="323380"/>
                  </a:solidFill>
                  <a:latin typeface="Roboto"/>
                  <a:ea typeface="Roboto"/>
                  <a:cs typeface="Roboto"/>
                  <a:sym typeface="Roboto"/>
                </a:rPr>
                <a:t>conditions</a:t>
              </a:r>
              <a:r>
                <a:rPr lang="en-US" sz="1829" b="1">
                  <a:solidFill>
                    <a:srgbClr val="32338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  <a:p>
              <a:pPr algn="ctr">
                <a:lnSpc>
                  <a:spcPts val="2001"/>
                </a:lnSpc>
              </a:pPr>
              <a:endParaRPr lang="en-US" sz="1829" b="1">
                <a:solidFill>
                  <a:srgbClr val="323380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793307" y="2405951"/>
            <a:ext cx="1059886" cy="1074663"/>
          </a:xfrm>
          <a:custGeom>
            <a:avLst/>
            <a:gdLst/>
            <a:ahLst/>
            <a:cxnLst/>
            <a:rect l="l" t="t" r="r" b="b"/>
            <a:pathLst>
              <a:path w="1059886" h="1074663">
                <a:moveTo>
                  <a:pt x="0" y="0"/>
                </a:moveTo>
                <a:lnTo>
                  <a:pt x="1059886" y="0"/>
                </a:lnTo>
                <a:lnTo>
                  <a:pt x="1059886" y="1074663"/>
                </a:lnTo>
                <a:lnTo>
                  <a:pt x="0" y="1074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4233071" y="256530"/>
            <a:ext cx="16449547" cy="74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"/>
              </a:lnSpc>
            </a:pPr>
            <a:endParaRPr/>
          </a:p>
          <a:p>
            <a:pPr algn="l">
              <a:lnSpc>
                <a:spcPts val="5128"/>
              </a:lnSpc>
            </a:pPr>
            <a:r>
              <a:rPr lang="en-US" sz="42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5. ANSWER Project Global Impact – A Visual Overview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2465" y="3830609"/>
            <a:ext cx="3220372" cy="88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19"/>
              </a:lnSpc>
            </a:pPr>
            <a:r>
              <a:rPr lang="en-US" sz="6519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2226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6727" y="5539862"/>
            <a:ext cx="3396466" cy="1572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952">
                <a:solidFill>
                  <a:srgbClr val="323380"/>
                </a:solidFill>
                <a:latin typeface="Arial"/>
                <a:ea typeface="Arial"/>
                <a:cs typeface="Arial"/>
                <a:sym typeface="Arial"/>
              </a:rPr>
              <a:t>TOTAL NUMBER OF </a:t>
            </a:r>
            <a:r>
              <a:rPr lang="en-US" sz="2952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PEOPLE IMPACTED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39603" y="3728188"/>
            <a:ext cx="3189921" cy="108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8"/>
              </a:lnSpc>
            </a:pPr>
            <a:r>
              <a:rPr lang="en-US" sz="7838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869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94971" y="5507081"/>
            <a:ext cx="3666691" cy="106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  <a:spcBef>
                <a:spcPct val="0"/>
              </a:spcBef>
            </a:pPr>
            <a:r>
              <a:rPr lang="en-US" sz="3041">
                <a:solidFill>
                  <a:srgbClr val="323380"/>
                </a:solidFill>
                <a:latin typeface="Arial"/>
                <a:ea typeface="Arial"/>
                <a:cs typeface="Arial"/>
                <a:sym typeface="Arial"/>
              </a:rPr>
              <a:t>TOTAL NUMBER OF </a:t>
            </a:r>
            <a:r>
              <a:rPr lang="en-US" sz="3041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PEOPLE TRAINED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02726" y="2234436"/>
            <a:ext cx="3055118" cy="104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40"/>
              </a:lnSpc>
            </a:pPr>
            <a:r>
              <a:rPr lang="en-US" sz="7640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195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47746" y="3711382"/>
            <a:ext cx="4438440" cy="142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7"/>
              </a:lnSpc>
              <a:spcBef>
                <a:spcPct val="0"/>
              </a:spcBef>
            </a:pPr>
            <a:r>
              <a:rPr lang="en-US" sz="2705">
                <a:solidFill>
                  <a:srgbClr val="323380"/>
                </a:solidFill>
                <a:latin typeface="Arial"/>
                <a:ea typeface="Arial"/>
                <a:cs typeface="Arial"/>
                <a:sym typeface="Arial"/>
              </a:rPr>
              <a:t>NUMBER OF </a:t>
            </a:r>
            <a:r>
              <a:rPr lang="en-US" sz="2705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STUDENTS WITH DISABILITIES BENEFITED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66286" y="3626940"/>
            <a:ext cx="3008941" cy="109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8"/>
              </a:lnSpc>
            </a:pPr>
            <a:r>
              <a:rPr lang="en-US" sz="8028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54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65447" y="5370102"/>
            <a:ext cx="5266631" cy="205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4"/>
              </a:lnSpc>
              <a:spcBef>
                <a:spcPct val="0"/>
              </a:spcBef>
            </a:pPr>
            <a:r>
              <a:rPr lang="en-US" sz="2902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MEMORANDUM OF UNDERSTANDING </a:t>
            </a:r>
            <a:r>
              <a:rPr lang="en-US" sz="2902">
                <a:solidFill>
                  <a:srgbClr val="323380"/>
                </a:solidFill>
                <a:latin typeface="Arial"/>
                <a:ea typeface="Arial"/>
                <a:cs typeface="Arial"/>
                <a:sym typeface="Arial"/>
              </a:rPr>
              <a:t>BETWEEN BUSINESSES AND COMPANIES BEING </a:t>
            </a:r>
            <a:r>
              <a:rPr lang="en-US" sz="2902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SIGNED </a:t>
            </a:r>
          </a:p>
        </p:txBody>
      </p:sp>
      <p:sp>
        <p:nvSpPr>
          <p:cNvPr id="29" name="Freeform 29"/>
          <p:cNvSpPr/>
          <p:nvPr/>
        </p:nvSpPr>
        <p:spPr>
          <a:xfrm rot="-10574714">
            <a:off x="4506887" y="6916190"/>
            <a:ext cx="1059886" cy="1074663"/>
          </a:xfrm>
          <a:custGeom>
            <a:avLst/>
            <a:gdLst/>
            <a:ahLst/>
            <a:cxnLst/>
            <a:rect l="l" t="t" r="r" b="b"/>
            <a:pathLst>
              <a:path w="1059886" h="1074663">
                <a:moveTo>
                  <a:pt x="0" y="0"/>
                </a:moveTo>
                <a:lnTo>
                  <a:pt x="1059887" y="0"/>
                </a:lnTo>
                <a:lnTo>
                  <a:pt x="1059887" y="1074663"/>
                </a:lnTo>
                <a:lnTo>
                  <a:pt x="0" y="1074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Freeform 30"/>
          <p:cNvSpPr/>
          <p:nvPr/>
        </p:nvSpPr>
        <p:spPr>
          <a:xfrm rot="-252598">
            <a:off x="11501338" y="2723670"/>
            <a:ext cx="721394" cy="731452"/>
          </a:xfrm>
          <a:custGeom>
            <a:avLst/>
            <a:gdLst/>
            <a:ahLst/>
            <a:cxnLst/>
            <a:rect l="l" t="t" r="r" b="b"/>
            <a:pathLst>
              <a:path w="721394" h="731452">
                <a:moveTo>
                  <a:pt x="0" y="0"/>
                </a:moveTo>
                <a:lnTo>
                  <a:pt x="721394" y="0"/>
                </a:lnTo>
                <a:lnTo>
                  <a:pt x="721394" y="731451"/>
                </a:lnTo>
                <a:lnTo>
                  <a:pt x="0" y="731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Freeform 31"/>
          <p:cNvSpPr/>
          <p:nvPr/>
        </p:nvSpPr>
        <p:spPr>
          <a:xfrm rot="-5258635">
            <a:off x="13611973" y="2133708"/>
            <a:ext cx="1009183" cy="1023253"/>
          </a:xfrm>
          <a:custGeom>
            <a:avLst/>
            <a:gdLst/>
            <a:ahLst/>
            <a:cxnLst/>
            <a:rect l="l" t="t" r="r" b="b"/>
            <a:pathLst>
              <a:path w="1009183" h="1023253">
                <a:moveTo>
                  <a:pt x="0" y="0"/>
                </a:moveTo>
                <a:lnTo>
                  <a:pt x="1009184" y="0"/>
                </a:lnTo>
                <a:lnTo>
                  <a:pt x="1009184" y="1023252"/>
                </a:lnTo>
                <a:lnTo>
                  <a:pt x="0" y="1023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342228" y="8954321"/>
            <a:ext cx="15603545" cy="1332679"/>
          </a:xfrm>
          <a:custGeom>
            <a:avLst/>
            <a:gdLst/>
            <a:ahLst/>
            <a:cxnLst/>
            <a:rect l="l" t="t" r="r" b="b"/>
            <a:pathLst>
              <a:path w="15603545" h="1332679">
                <a:moveTo>
                  <a:pt x="0" y="0"/>
                </a:moveTo>
                <a:lnTo>
                  <a:pt x="15603544" y="0"/>
                </a:lnTo>
                <a:lnTo>
                  <a:pt x="15603544" y="1332679"/>
                </a:lnTo>
                <a:lnTo>
                  <a:pt x="0" y="1332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8117" b="-48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6409929" y="2130131"/>
            <a:ext cx="10575544" cy="4616305"/>
          </a:xfrm>
          <a:custGeom>
            <a:avLst/>
            <a:gdLst/>
            <a:ahLst/>
            <a:cxnLst/>
            <a:rect l="l" t="t" r="r" b="b"/>
            <a:pathLst>
              <a:path w="10575544" h="4616305">
                <a:moveTo>
                  <a:pt x="0" y="0"/>
                </a:moveTo>
                <a:lnTo>
                  <a:pt x="10575545" y="0"/>
                </a:lnTo>
                <a:lnTo>
                  <a:pt x="10575545" y="4616305"/>
                </a:lnTo>
                <a:lnTo>
                  <a:pt x="0" y="4616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169" t="-39707" r="-2847" b="-36856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179707" y="1676154"/>
            <a:ext cx="1505339" cy="1503930"/>
            <a:chOff x="0" y="0"/>
            <a:chExt cx="3255264" cy="3252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6"/>
              <a:stretch>
                <a:fillRect l="-1573" r="-1573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04605" y="6925630"/>
            <a:ext cx="1505339" cy="1503930"/>
            <a:chOff x="0" y="0"/>
            <a:chExt cx="3255264" cy="32522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7"/>
              <a:stretch>
                <a:fillRect t="-18235" b="-18235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038545" y="6930892"/>
            <a:ext cx="1505339" cy="1503930"/>
            <a:chOff x="0" y="0"/>
            <a:chExt cx="3255264" cy="32522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8"/>
              <a:stretch>
                <a:fillRect l="-35631" r="-3563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69580" y="1616022"/>
            <a:ext cx="1505339" cy="1503930"/>
            <a:chOff x="0" y="0"/>
            <a:chExt cx="3255264" cy="32522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9"/>
              <a:stretch>
                <a:fillRect l="-17247" r="-1724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038545" y="5179313"/>
            <a:ext cx="1505339" cy="1503930"/>
            <a:chOff x="0" y="0"/>
            <a:chExt cx="3255264" cy="32522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0"/>
              <a:stretch>
                <a:fillRect l="-5459" r="-545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801059" y="5179313"/>
            <a:ext cx="1505339" cy="1503930"/>
            <a:chOff x="0" y="0"/>
            <a:chExt cx="3255264" cy="32522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1"/>
              <a:stretch>
                <a:fillRect t="-25879" b="-2587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314130" y="5160263"/>
            <a:ext cx="1505339" cy="1503930"/>
            <a:chOff x="0" y="0"/>
            <a:chExt cx="3255264" cy="32522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2"/>
              <a:stretch>
                <a:fillRect t="-3099" b="-309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873108" y="5179313"/>
            <a:ext cx="1884430" cy="1696384"/>
            <a:chOff x="0" y="0"/>
            <a:chExt cx="496311" cy="4467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96311" cy="446784"/>
            </a:xfrm>
            <a:custGeom>
              <a:avLst/>
              <a:gdLst/>
              <a:ahLst/>
              <a:cxnLst/>
              <a:rect l="l" t="t" r="r" b="b"/>
              <a:pathLst>
                <a:path w="496311" h="446784">
                  <a:moveTo>
                    <a:pt x="0" y="0"/>
                  </a:moveTo>
                  <a:lnTo>
                    <a:pt x="496311" y="0"/>
                  </a:lnTo>
                  <a:lnTo>
                    <a:pt x="496311" y="446784"/>
                  </a:lnTo>
                  <a:lnTo>
                    <a:pt x="0" y="4467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496311" cy="446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3"/>
                </a:lnSpc>
              </a:pPr>
              <a:endParaRPr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3885071" y="3418208"/>
            <a:ext cx="1505339" cy="1503930"/>
            <a:chOff x="0" y="0"/>
            <a:chExt cx="3255264" cy="325221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3"/>
              <a:stretch>
                <a:fillRect b="-6530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369567" y="3380108"/>
            <a:ext cx="1505339" cy="1503930"/>
            <a:chOff x="0" y="0"/>
            <a:chExt cx="3255264" cy="325221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4"/>
              <a:stretch>
                <a:fillRect r="-23412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2122557" y="3427733"/>
            <a:ext cx="1505339" cy="1503930"/>
            <a:chOff x="0" y="0"/>
            <a:chExt cx="3255264" cy="325221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78981" y="170596"/>
              <a:ext cx="2903337" cy="2874918"/>
            </a:xfrm>
            <a:custGeom>
              <a:avLst/>
              <a:gdLst/>
              <a:ahLst/>
              <a:cxnLst/>
              <a:rect l="l" t="t" r="r" b="b"/>
              <a:pathLst>
                <a:path w="2903337" h="2874918">
                  <a:moveTo>
                    <a:pt x="65410" y="2"/>
                  </a:moveTo>
                  <a:lnTo>
                    <a:pt x="2878279" y="31831"/>
                  </a:lnTo>
                  <a:cubicBezTo>
                    <a:pt x="2892304" y="31989"/>
                    <a:pt x="2903534" y="43509"/>
                    <a:pt x="2903334" y="57535"/>
                  </a:cubicBezTo>
                  <a:lnTo>
                    <a:pt x="2863557" y="2849935"/>
                  </a:lnTo>
                  <a:cubicBezTo>
                    <a:pt x="2863356" y="2863986"/>
                    <a:pt x="2851762" y="2875193"/>
                    <a:pt x="2837712" y="2874913"/>
                  </a:cubicBezTo>
                  <a:lnTo>
                    <a:pt x="24844" y="2819214"/>
                  </a:lnTo>
                  <a:cubicBezTo>
                    <a:pt x="10903" y="2818938"/>
                    <a:pt x="-197" y="2807452"/>
                    <a:pt x="3" y="2793509"/>
                  </a:cubicBezTo>
                  <a:lnTo>
                    <a:pt x="39780" y="24980"/>
                  </a:lnTo>
                  <a:cubicBezTo>
                    <a:pt x="39982" y="11015"/>
                    <a:pt x="51444" y="-156"/>
                    <a:pt x="65410" y="2"/>
                  </a:cubicBezTo>
                  <a:close/>
                </a:path>
              </a:pathLst>
            </a:custGeom>
            <a:blipFill>
              <a:blip r:embed="rId15"/>
              <a:stretch>
                <a:fillRect l="-1212" r="-121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8" name="Freeform 38"/>
          <p:cNvSpPr/>
          <p:nvPr/>
        </p:nvSpPr>
        <p:spPr>
          <a:xfrm rot="-1736896">
            <a:off x="5492970" y="5705200"/>
            <a:ext cx="2226338" cy="732668"/>
          </a:xfrm>
          <a:custGeom>
            <a:avLst/>
            <a:gdLst/>
            <a:ahLst/>
            <a:cxnLst/>
            <a:rect l="l" t="t" r="r" b="b"/>
            <a:pathLst>
              <a:path w="2226338" h="732668">
                <a:moveTo>
                  <a:pt x="0" y="0"/>
                </a:moveTo>
                <a:lnTo>
                  <a:pt x="2226338" y="0"/>
                </a:lnTo>
                <a:lnTo>
                  <a:pt x="2226338" y="732667"/>
                </a:lnTo>
                <a:lnTo>
                  <a:pt x="0" y="7326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9" name="Freeform 39"/>
          <p:cNvSpPr/>
          <p:nvPr/>
        </p:nvSpPr>
        <p:spPr>
          <a:xfrm>
            <a:off x="15885886" y="6683242"/>
            <a:ext cx="1059886" cy="1074663"/>
          </a:xfrm>
          <a:custGeom>
            <a:avLst/>
            <a:gdLst/>
            <a:ahLst/>
            <a:cxnLst/>
            <a:rect l="l" t="t" r="r" b="b"/>
            <a:pathLst>
              <a:path w="1059886" h="1074663">
                <a:moveTo>
                  <a:pt x="0" y="0"/>
                </a:moveTo>
                <a:lnTo>
                  <a:pt x="1059886" y="0"/>
                </a:lnTo>
                <a:lnTo>
                  <a:pt x="1059886" y="1074663"/>
                </a:lnTo>
                <a:lnTo>
                  <a:pt x="0" y="10746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0" name="Group 40"/>
          <p:cNvGrpSpPr/>
          <p:nvPr/>
        </p:nvGrpSpPr>
        <p:grpSpPr>
          <a:xfrm>
            <a:off x="19050" y="8712608"/>
            <a:ext cx="1342228" cy="1574392"/>
            <a:chOff x="0" y="0"/>
            <a:chExt cx="353509" cy="41465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53509" cy="414655"/>
            </a:xfrm>
            <a:custGeom>
              <a:avLst/>
              <a:gdLst/>
              <a:ahLst/>
              <a:cxnLst/>
              <a:rect l="l" t="t" r="r" b="b"/>
              <a:pathLst>
                <a:path w="353509" h="414655">
                  <a:moveTo>
                    <a:pt x="0" y="0"/>
                  </a:moveTo>
                  <a:lnTo>
                    <a:pt x="353509" y="0"/>
                  </a:lnTo>
                  <a:lnTo>
                    <a:pt x="353509" y="414655"/>
                  </a:lnTo>
                  <a:lnTo>
                    <a:pt x="0" y="414655"/>
                  </a:lnTo>
                  <a:close/>
                </a:path>
              </a:pathLst>
            </a:custGeom>
            <a:solidFill>
              <a:srgbClr val="FCFDF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353509" cy="452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7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1180174" y="7564200"/>
            <a:ext cx="4734901" cy="834526"/>
          </a:xfrm>
          <a:custGeom>
            <a:avLst/>
            <a:gdLst/>
            <a:ahLst/>
            <a:cxnLst/>
            <a:rect l="l" t="t" r="r" b="b"/>
            <a:pathLst>
              <a:path w="4734901" h="834526">
                <a:moveTo>
                  <a:pt x="0" y="0"/>
                </a:moveTo>
                <a:lnTo>
                  <a:pt x="4734902" y="0"/>
                </a:lnTo>
                <a:lnTo>
                  <a:pt x="4734902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4" name="TextBox 44"/>
          <p:cNvSpPr txBox="1"/>
          <p:nvPr/>
        </p:nvSpPr>
        <p:spPr>
          <a:xfrm>
            <a:off x="3801059" y="342654"/>
            <a:ext cx="1395922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8"/>
              </a:lnSpc>
            </a:pPr>
            <a:r>
              <a:rPr lang="en-US" sz="43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5. ANSWER Project Global Impact – A Visual Overview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760135" y="7790964"/>
            <a:ext cx="3621732" cy="45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9"/>
              </a:lnSpc>
              <a:spcBef>
                <a:spcPct val="0"/>
              </a:spcBef>
            </a:pPr>
            <a:r>
              <a:rPr lang="en-US" sz="257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Centres established     3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871004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50395" y="8710046"/>
            <a:ext cx="17575706" cy="1501118"/>
          </a:xfrm>
          <a:custGeom>
            <a:avLst/>
            <a:gdLst/>
            <a:ahLst/>
            <a:cxnLst/>
            <a:rect l="l" t="t" r="r" b="b"/>
            <a:pathLst>
              <a:path w="17575706" h="1501118">
                <a:moveTo>
                  <a:pt x="0" y="0"/>
                </a:moveTo>
                <a:lnTo>
                  <a:pt x="17575706" y="0"/>
                </a:lnTo>
                <a:lnTo>
                  <a:pt x="17575706" y="1501119"/>
                </a:lnTo>
                <a:lnTo>
                  <a:pt x="0" y="1501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8117" b="-480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3282507" y="2541578"/>
            <a:ext cx="2100838" cy="2083664"/>
            <a:chOff x="0" y="0"/>
            <a:chExt cx="1475355" cy="1463295"/>
          </a:xfrm>
        </p:grpSpPr>
        <p:sp>
          <p:nvSpPr>
            <p:cNvPr id="6" name="Freeform 6"/>
            <p:cNvSpPr/>
            <p:nvPr/>
          </p:nvSpPr>
          <p:spPr>
            <a:xfrm>
              <a:off x="39978" y="45156"/>
              <a:ext cx="1435377" cy="1417433"/>
            </a:xfrm>
            <a:custGeom>
              <a:avLst/>
              <a:gdLst/>
              <a:ahLst/>
              <a:cxnLst/>
              <a:rect l="l" t="t" r="r" b="b"/>
              <a:pathLst>
                <a:path w="1435377" h="1417433">
                  <a:moveTo>
                    <a:pt x="662" y="1387658"/>
                  </a:moveTo>
                  <a:cubicBezTo>
                    <a:pt x="-1878" y="1396548"/>
                    <a:pt x="3202" y="1402898"/>
                    <a:pt x="10617" y="1404169"/>
                  </a:cubicBezTo>
                  <a:cubicBezTo>
                    <a:pt x="19056" y="1405438"/>
                    <a:pt x="26441" y="1405438"/>
                    <a:pt x="34880" y="1405438"/>
                  </a:cubicBezTo>
                  <a:cubicBezTo>
                    <a:pt x="68638" y="1406708"/>
                    <a:pt x="102396" y="1406708"/>
                    <a:pt x="137210" y="1407979"/>
                  </a:cubicBezTo>
                  <a:cubicBezTo>
                    <a:pt x="156198" y="1409248"/>
                    <a:pt x="175187" y="1410519"/>
                    <a:pt x="193121" y="1411788"/>
                  </a:cubicBezTo>
                  <a:cubicBezTo>
                    <a:pt x="224770" y="1413058"/>
                    <a:pt x="255363" y="1413058"/>
                    <a:pt x="287011" y="1414329"/>
                  </a:cubicBezTo>
                  <a:cubicBezTo>
                    <a:pt x="299671" y="1414329"/>
                    <a:pt x="311275" y="1414329"/>
                    <a:pt x="323934" y="1413058"/>
                  </a:cubicBezTo>
                  <a:cubicBezTo>
                    <a:pt x="329209" y="1413058"/>
                    <a:pt x="335539" y="1411788"/>
                    <a:pt x="340813" y="1411788"/>
                  </a:cubicBezTo>
                  <a:cubicBezTo>
                    <a:pt x="361912" y="1413058"/>
                    <a:pt x="783889" y="1404169"/>
                    <a:pt x="804987" y="1405438"/>
                  </a:cubicBezTo>
                  <a:cubicBezTo>
                    <a:pt x="834526" y="1406708"/>
                    <a:pt x="915756" y="1406708"/>
                    <a:pt x="945295" y="1406708"/>
                  </a:cubicBezTo>
                  <a:cubicBezTo>
                    <a:pt x="956899" y="1406708"/>
                    <a:pt x="967448" y="1405438"/>
                    <a:pt x="979053" y="1405438"/>
                  </a:cubicBezTo>
                  <a:lnTo>
                    <a:pt x="1036020" y="1409248"/>
                  </a:lnTo>
                  <a:cubicBezTo>
                    <a:pt x="1077162" y="1411788"/>
                    <a:pt x="1117250" y="1409248"/>
                    <a:pt x="1158393" y="1413058"/>
                  </a:cubicBezTo>
                  <a:cubicBezTo>
                    <a:pt x="1226964" y="1418138"/>
                    <a:pt x="1296590" y="1411788"/>
                    <a:pt x="1371877" y="1416869"/>
                  </a:cubicBezTo>
                  <a:cubicBezTo>
                    <a:pt x="1392197" y="1418138"/>
                    <a:pt x="1412517" y="1416869"/>
                    <a:pt x="1435377" y="1416869"/>
                  </a:cubicBezTo>
                  <a:lnTo>
                    <a:pt x="1435377" y="1357179"/>
                  </a:lnTo>
                  <a:cubicBezTo>
                    <a:pt x="1434107" y="1298705"/>
                    <a:pt x="1432837" y="1248334"/>
                    <a:pt x="1432837" y="1194815"/>
                  </a:cubicBezTo>
                  <a:cubicBezTo>
                    <a:pt x="1432837" y="1132900"/>
                    <a:pt x="1436647" y="1069936"/>
                    <a:pt x="1430297" y="1008022"/>
                  </a:cubicBezTo>
                  <a:cubicBezTo>
                    <a:pt x="1422677" y="967095"/>
                    <a:pt x="1411247" y="160107"/>
                    <a:pt x="1411247" y="119180"/>
                  </a:cubicBezTo>
                  <a:cubicBezTo>
                    <a:pt x="1408707" y="90847"/>
                    <a:pt x="1407437" y="61463"/>
                    <a:pt x="1404897" y="33130"/>
                  </a:cubicBezTo>
                  <a:cubicBezTo>
                    <a:pt x="1404897" y="24734"/>
                    <a:pt x="1403627" y="16339"/>
                    <a:pt x="1402357" y="5644"/>
                  </a:cubicBezTo>
                  <a:cubicBezTo>
                    <a:pt x="1392197" y="3104"/>
                    <a:pt x="1383307" y="1834"/>
                    <a:pt x="1373147" y="564"/>
                  </a:cubicBezTo>
                  <a:cubicBezTo>
                    <a:pt x="1365527" y="-706"/>
                    <a:pt x="1357907" y="564"/>
                    <a:pt x="1351557" y="564"/>
                  </a:cubicBezTo>
                  <a:lnTo>
                    <a:pt x="5342" y="5644"/>
                  </a:lnTo>
                  <a:lnTo>
                    <a:pt x="662" y="1387658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1414395" cy="1408685"/>
            </a:xfrm>
            <a:custGeom>
              <a:avLst/>
              <a:gdLst/>
              <a:ahLst/>
              <a:cxnLst/>
              <a:rect l="l" t="t" r="r" b="b"/>
              <a:pathLst>
                <a:path w="1414395" h="1408685">
                  <a:moveTo>
                    <a:pt x="1414395" y="1408685"/>
                  </a:moveTo>
                  <a:lnTo>
                    <a:pt x="0" y="1401065"/>
                  </a:lnTo>
                  <a:lnTo>
                    <a:pt x="0" y="500425"/>
                  </a:lnTo>
                  <a:lnTo>
                    <a:pt x="7620" y="20320"/>
                  </a:lnTo>
                  <a:lnTo>
                    <a:pt x="701668" y="0"/>
                  </a:lnTo>
                  <a:lnTo>
                    <a:pt x="1392805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215" y="0"/>
              <a:ext cx="1438740" cy="1434649"/>
            </a:xfrm>
            <a:custGeom>
              <a:avLst/>
              <a:gdLst/>
              <a:ahLst/>
              <a:cxnLst/>
              <a:rect l="l" t="t" r="r" b="b"/>
              <a:pathLst>
                <a:path w="1438740" h="1434649">
                  <a:moveTo>
                    <a:pt x="1405720" y="21590"/>
                  </a:moveTo>
                  <a:cubicBezTo>
                    <a:pt x="1406990" y="34290"/>
                    <a:pt x="1406990" y="44450"/>
                    <a:pt x="1408260" y="54149"/>
                  </a:cubicBezTo>
                  <a:cubicBezTo>
                    <a:pt x="1410800" y="82483"/>
                    <a:pt x="1412070" y="111866"/>
                    <a:pt x="1414610" y="140200"/>
                  </a:cubicBezTo>
                  <a:cubicBezTo>
                    <a:pt x="1414610" y="181127"/>
                    <a:pt x="1427310" y="988115"/>
                    <a:pt x="1433660" y="1029041"/>
                  </a:cubicBezTo>
                  <a:cubicBezTo>
                    <a:pt x="1440010" y="1090956"/>
                    <a:pt x="1436200" y="1153920"/>
                    <a:pt x="1436200" y="1215835"/>
                  </a:cubicBezTo>
                  <a:cubicBezTo>
                    <a:pt x="1436200" y="1270403"/>
                    <a:pt x="1437470" y="1320774"/>
                    <a:pt x="1438740" y="1374394"/>
                  </a:cubicBezTo>
                  <a:lnTo>
                    <a:pt x="1438740" y="1434085"/>
                  </a:lnTo>
                  <a:cubicBezTo>
                    <a:pt x="1415880" y="1434085"/>
                    <a:pt x="1395560" y="1435354"/>
                    <a:pt x="1375240" y="1434085"/>
                  </a:cubicBezTo>
                  <a:cubicBezTo>
                    <a:pt x="1306190" y="1429004"/>
                    <a:pt x="1236564" y="1435354"/>
                    <a:pt x="1167992" y="1430275"/>
                  </a:cubicBezTo>
                  <a:cubicBezTo>
                    <a:pt x="1126850" y="1426464"/>
                    <a:pt x="1086762" y="1429004"/>
                    <a:pt x="1045619" y="1426464"/>
                  </a:cubicBezTo>
                  <a:lnTo>
                    <a:pt x="988652" y="1422654"/>
                  </a:lnTo>
                  <a:cubicBezTo>
                    <a:pt x="977048" y="1422654"/>
                    <a:pt x="966499" y="1423925"/>
                    <a:pt x="954894" y="1423925"/>
                  </a:cubicBezTo>
                  <a:cubicBezTo>
                    <a:pt x="925356" y="1422654"/>
                    <a:pt x="844125" y="1423925"/>
                    <a:pt x="814587" y="1422654"/>
                  </a:cubicBezTo>
                  <a:cubicBezTo>
                    <a:pt x="793488" y="1421385"/>
                    <a:pt x="371512" y="1430275"/>
                    <a:pt x="350413" y="1429004"/>
                  </a:cubicBezTo>
                  <a:cubicBezTo>
                    <a:pt x="345138" y="1429004"/>
                    <a:pt x="338809" y="1430275"/>
                    <a:pt x="333534" y="1430275"/>
                  </a:cubicBezTo>
                  <a:cubicBezTo>
                    <a:pt x="320875" y="1430275"/>
                    <a:pt x="309270" y="1431544"/>
                    <a:pt x="296611" y="1431544"/>
                  </a:cubicBezTo>
                  <a:cubicBezTo>
                    <a:pt x="264963" y="1431544"/>
                    <a:pt x="234369" y="1430275"/>
                    <a:pt x="202721" y="1429004"/>
                  </a:cubicBezTo>
                  <a:cubicBezTo>
                    <a:pt x="183732" y="1427735"/>
                    <a:pt x="164743" y="1426464"/>
                    <a:pt x="146809" y="1425194"/>
                  </a:cubicBezTo>
                  <a:cubicBezTo>
                    <a:pt x="113051" y="1423925"/>
                    <a:pt x="79293" y="1422654"/>
                    <a:pt x="44480" y="1422654"/>
                  </a:cubicBezTo>
                  <a:cubicBezTo>
                    <a:pt x="34505" y="1422654"/>
                    <a:pt x="25615" y="1422654"/>
                    <a:pt x="15455" y="1421385"/>
                  </a:cubicBezTo>
                  <a:cubicBezTo>
                    <a:pt x="6565" y="1420114"/>
                    <a:pt x="1485" y="1413764"/>
                    <a:pt x="4025" y="1404875"/>
                  </a:cubicBezTo>
                  <a:cubicBezTo>
                    <a:pt x="12915" y="1373244"/>
                    <a:pt x="9105" y="1347010"/>
                    <a:pt x="7835" y="1319725"/>
                  </a:cubicBezTo>
                  <a:cubicBezTo>
                    <a:pt x="6565" y="1264107"/>
                    <a:pt x="2755" y="1209538"/>
                    <a:pt x="4025" y="1153920"/>
                  </a:cubicBezTo>
                  <a:cubicBezTo>
                    <a:pt x="1485" y="1084660"/>
                    <a:pt x="-3595" y="227300"/>
                    <a:pt x="4025" y="156990"/>
                  </a:cubicBezTo>
                  <a:cubicBezTo>
                    <a:pt x="5295" y="143348"/>
                    <a:pt x="4025" y="128657"/>
                    <a:pt x="5295" y="115014"/>
                  </a:cubicBezTo>
                  <a:cubicBezTo>
                    <a:pt x="6565" y="92977"/>
                    <a:pt x="9105" y="6884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919" y="30480"/>
                    <a:pt x="69799" y="29210"/>
                  </a:cubicBezTo>
                  <a:cubicBezTo>
                    <a:pt x="98282" y="25400"/>
                    <a:pt x="126765" y="22860"/>
                    <a:pt x="156304" y="20320"/>
                  </a:cubicBezTo>
                  <a:cubicBezTo>
                    <a:pt x="176348" y="17780"/>
                    <a:pt x="196391" y="16510"/>
                    <a:pt x="215380" y="13970"/>
                  </a:cubicBezTo>
                  <a:cubicBezTo>
                    <a:pt x="234369" y="11430"/>
                    <a:pt x="254413" y="8890"/>
                    <a:pt x="273402" y="8890"/>
                  </a:cubicBezTo>
                  <a:cubicBezTo>
                    <a:pt x="294501" y="7620"/>
                    <a:pt x="315600" y="10160"/>
                    <a:pt x="336699" y="8890"/>
                  </a:cubicBezTo>
                  <a:cubicBezTo>
                    <a:pt x="363072" y="8890"/>
                    <a:pt x="840961" y="6350"/>
                    <a:pt x="867334" y="5080"/>
                  </a:cubicBezTo>
                  <a:cubicBezTo>
                    <a:pt x="892653" y="3810"/>
                    <a:pt x="917971" y="2540"/>
                    <a:pt x="944345" y="2540"/>
                  </a:cubicBezTo>
                  <a:cubicBezTo>
                    <a:pt x="987597" y="1270"/>
                    <a:pt x="1029795" y="0"/>
                    <a:pt x="1073048" y="0"/>
                  </a:cubicBezTo>
                  <a:cubicBezTo>
                    <a:pt x="1090982" y="0"/>
                    <a:pt x="1109971" y="2540"/>
                    <a:pt x="1127905" y="2540"/>
                  </a:cubicBezTo>
                  <a:cubicBezTo>
                    <a:pt x="1177487" y="3810"/>
                    <a:pt x="1228124" y="5080"/>
                    <a:pt x="1277706" y="7620"/>
                  </a:cubicBezTo>
                  <a:cubicBezTo>
                    <a:pt x="1304080" y="8890"/>
                    <a:pt x="1330453" y="12700"/>
                    <a:pt x="1356827" y="16510"/>
                  </a:cubicBezTo>
                  <a:lnTo>
                    <a:pt x="1375240" y="16510"/>
                  </a:lnTo>
                  <a:cubicBezTo>
                    <a:pt x="1386670" y="17780"/>
                    <a:pt x="1395560" y="20320"/>
                    <a:pt x="1405720" y="21590"/>
                  </a:cubicBezTo>
                  <a:close/>
                  <a:moveTo>
                    <a:pt x="1415880" y="1417575"/>
                  </a:moveTo>
                  <a:cubicBezTo>
                    <a:pt x="1417150" y="1401064"/>
                    <a:pt x="1418420" y="1388364"/>
                    <a:pt x="1418420" y="1375664"/>
                  </a:cubicBezTo>
                  <a:cubicBezTo>
                    <a:pt x="1417150" y="1315528"/>
                    <a:pt x="1415880" y="1259909"/>
                    <a:pt x="1415880" y="1200094"/>
                  </a:cubicBezTo>
                  <a:cubicBezTo>
                    <a:pt x="1415880" y="1172809"/>
                    <a:pt x="1418420" y="1145525"/>
                    <a:pt x="1417150" y="1118240"/>
                  </a:cubicBezTo>
                  <a:cubicBezTo>
                    <a:pt x="1417150" y="1093055"/>
                    <a:pt x="1415880" y="1066820"/>
                    <a:pt x="1414610" y="1041634"/>
                  </a:cubicBezTo>
                  <a:cubicBezTo>
                    <a:pt x="1409530" y="1002807"/>
                    <a:pt x="1398100" y="198966"/>
                    <a:pt x="1398100" y="160139"/>
                  </a:cubicBezTo>
                  <a:cubicBezTo>
                    <a:pt x="1395560" y="127607"/>
                    <a:pt x="1393020" y="94027"/>
                    <a:pt x="1390480" y="61495"/>
                  </a:cubicBezTo>
                  <a:cubicBezTo>
                    <a:pt x="1389210" y="44450"/>
                    <a:pt x="1387940" y="43180"/>
                    <a:pt x="1371596" y="41910"/>
                  </a:cubicBezTo>
                  <a:cubicBezTo>
                    <a:pt x="1368431" y="41910"/>
                    <a:pt x="1366321" y="41910"/>
                    <a:pt x="1363157" y="40640"/>
                  </a:cubicBezTo>
                  <a:cubicBezTo>
                    <a:pt x="1336783" y="36830"/>
                    <a:pt x="1309354" y="31750"/>
                    <a:pt x="1282981" y="30480"/>
                  </a:cubicBezTo>
                  <a:cubicBezTo>
                    <a:pt x="1218630" y="26670"/>
                    <a:pt x="1153223" y="25400"/>
                    <a:pt x="1088872" y="22860"/>
                  </a:cubicBezTo>
                  <a:lnTo>
                    <a:pt x="1012916" y="22860"/>
                  </a:lnTo>
                  <a:cubicBezTo>
                    <a:pt x="979158" y="22860"/>
                    <a:pt x="945400" y="22860"/>
                    <a:pt x="912697" y="24130"/>
                  </a:cubicBezTo>
                  <a:cubicBezTo>
                    <a:pt x="884213" y="25400"/>
                    <a:pt x="404215" y="29210"/>
                    <a:pt x="375731" y="29210"/>
                  </a:cubicBezTo>
                  <a:cubicBezTo>
                    <a:pt x="329314" y="29210"/>
                    <a:pt x="282897" y="26670"/>
                    <a:pt x="236479" y="33020"/>
                  </a:cubicBezTo>
                  <a:cubicBezTo>
                    <a:pt x="212216" y="36830"/>
                    <a:pt x="189007" y="36830"/>
                    <a:pt x="165798" y="38100"/>
                  </a:cubicBezTo>
                  <a:cubicBezTo>
                    <a:pt x="125710" y="41910"/>
                    <a:pt x="85623" y="45720"/>
                    <a:pt x="45535" y="50800"/>
                  </a:cubicBezTo>
                  <a:cubicBezTo>
                    <a:pt x="33235" y="50800"/>
                    <a:pt x="30695" y="53100"/>
                    <a:pt x="29425" y="65693"/>
                  </a:cubicBezTo>
                  <a:cubicBezTo>
                    <a:pt x="28155" y="84582"/>
                    <a:pt x="28155" y="103471"/>
                    <a:pt x="26885" y="122360"/>
                  </a:cubicBezTo>
                  <a:cubicBezTo>
                    <a:pt x="25615" y="153842"/>
                    <a:pt x="23075" y="184275"/>
                    <a:pt x="21805" y="215757"/>
                  </a:cubicBezTo>
                  <a:cubicBezTo>
                    <a:pt x="16725" y="249338"/>
                    <a:pt x="23075" y="1069968"/>
                    <a:pt x="25615" y="1103549"/>
                  </a:cubicBezTo>
                  <a:cubicBezTo>
                    <a:pt x="25615" y="1139228"/>
                    <a:pt x="25615" y="1175957"/>
                    <a:pt x="26885" y="1211637"/>
                  </a:cubicBezTo>
                  <a:cubicBezTo>
                    <a:pt x="26885" y="1237872"/>
                    <a:pt x="29425" y="1264107"/>
                    <a:pt x="29425" y="1290342"/>
                  </a:cubicBezTo>
                  <a:cubicBezTo>
                    <a:pt x="29425" y="1318676"/>
                    <a:pt x="29425" y="1347010"/>
                    <a:pt x="28155" y="1375664"/>
                  </a:cubicBezTo>
                  <a:lnTo>
                    <a:pt x="28155" y="1385825"/>
                  </a:lnTo>
                  <a:cubicBezTo>
                    <a:pt x="28155" y="1395985"/>
                    <a:pt x="31965" y="1399795"/>
                    <a:pt x="40855" y="1399795"/>
                  </a:cubicBezTo>
                  <a:cubicBezTo>
                    <a:pt x="55029" y="1399795"/>
                    <a:pt x="69799" y="1401064"/>
                    <a:pt x="83513" y="1401064"/>
                  </a:cubicBezTo>
                  <a:cubicBezTo>
                    <a:pt x="103557" y="1401064"/>
                    <a:pt x="124655" y="1398525"/>
                    <a:pt x="144699" y="1401064"/>
                  </a:cubicBezTo>
                  <a:cubicBezTo>
                    <a:pt x="177403" y="1404875"/>
                    <a:pt x="210106" y="1407414"/>
                    <a:pt x="242809" y="1406145"/>
                  </a:cubicBezTo>
                  <a:cubicBezTo>
                    <a:pt x="263908" y="1404875"/>
                    <a:pt x="283952" y="1407414"/>
                    <a:pt x="305050" y="1407414"/>
                  </a:cubicBezTo>
                  <a:cubicBezTo>
                    <a:pt x="335644" y="1407414"/>
                    <a:pt x="366237" y="1406145"/>
                    <a:pt x="396830" y="1407414"/>
                  </a:cubicBezTo>
                  <a:cubicBezTo>
                    <a:pt x="442193" y="1408685"/>
                    <a:pt x="940125" y="1398525"/>
                    <a:pt x="986542" y="1401064"/>
                  </a:cubicBezTo>
                  <a:cubicBezTo>
                    <a:pt x="1006586" y="1402335"/>
                    <a:pt x="1026630" y="1403605"/>
                    <a:pt x="1045619" y="1403605"/>
                  </a:cubicBezTo>
                  <a:cubicBezTo>
                    <a:pt x="1080432" y="1406145"/>
                    <a:pt x="1114190" y="1402335"/>
                    <a:pt x="1149004" y="1406145"/>
                  </a:cubicBezTo>
                  <a:cubicBezTo>
                    <a:pt x="1177487" y="1408685"/>
                    <a:pt x="1205970" y="1408685"/>
                    <a:pt x="1234454" y="1411225"/>
                  </a:cubicBezTo>
                  <a:cubicBezTo>
                    <a:pt x="1276651" y="1415035"/>
                    <a:pt x="1318849" y="1417575"/>
                    <a:pt x="1361047" y="1418845"/>
                  </a:cubicBezTo>
                  <a:cubicBezTo>
                    <a:pt x="1377780" y="1418845"/>
                    <a:pt x="1395560" y="1417575"/>
                    <a:pt x="1415880" y="1417575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96031" y="2520372"/>
            <a:ext cx="2167472" cy="2104870"/>
            <a:chOff x="0" y="0"/>
            <a:chExt cx="1522151" cy="1478187"/>
          </a:xfrm>
        </p:grpSpPr>
        <p:sp>
          <p:nvSpPr>
            <p:cNvPr id="10" name="Freeform 10"/>
            <p:cNvSpPr/>
            <p:nvPr/>
          </p:nvSpPr>
          <p:spPr>
            <a:xfrm>
              <a:off x="39980" y="45156"/>
              <a:ext cx="1482171" cy="1432326"/>
            </a:xfrm>
            <a:custGeom>
              <a:avLst/>
              <a:gdLst/>
              <a:ahLst/>
              <a:cxnLst/>
              <a:rect l="l" t="t" r="r" b="b"/>
              <a:pathLst>
                <a:path w="1482171" h="1432326">
                  <a:moveTo>
                    <a:pt x="660" y="1402551"/>
                  </a:moveTo>
                  <a:cubicBezTo>
                    <a:pt x="-1880" y="1411441"/>
                    <a:pt x="3200" y="1417791"/>
                    <a:pt x="10869" y="1419061"/>
                  </a:cubicBezTo>
                  <a:cubicBezTo>
                    <a:pt x="19606" y="1420331"/>
                    <a:pt x="27251" y="1420331"/>
                    <a:pt x="35988" y="1420331"/>
                  </a:cubicBezTo>
                  <a:cubicBezTo>
                    <a:pt x="70934" y="1421601"/>
                    <a:pt x="105881" y="1421601"/>
                    <a:pt x="141920" y="1422871"/>
                  </a:cubicBezTo>
                  <a:cubicBezTo>
                    <a:pt x="161578" y="1424141"/>
                    <a:pt x="181236" y="1425411"/>
                    <a:pt x="199801" y="1426681"/>
                  </a:cubicBezTo>
                  <a:cubicBezTo>
                    <a:pt x="232564" y="1427951"/>
                    <a:pt x="264235" y="1427951"/>
                    <a:pt x="296997" y="1429221"/>
                  </a:cubicBezTo>
                  <a:cubicBezTo>
                    <a:pt x="310102" y="1429221"/>
                    <a:pt x="322115" y="1429221"/>
                    <a:pt x="335221" y="1427951"/>
                  </a:cubicBezTo>
                  <a:cubicBezTo>
                    <a:pt x="340681" y="1427951"/>
                    <a:pt x="347234" y="1426681"/>
                    <a:pt x="352694" y="1426681"/>
                  </a:cubicBezTo>
                  <a:cubicBezTo>
                    <a:pt x="374536" y="1427951"/>
                    <a:pt x="811372" y="1419061"/>
                    <a:pt x="833214" y="1420331"/>
                  </a:cubicBezTo>
                  <a:cubicBezTo>
                    <a:pt x="863793" y="1421601"/>
                    <a:pt x="947884" y="1421601"/>
                    <a:pt x="978462" y="1421601"/>
                  </a:cubicBezTo>
                  <a:cubicBezTo>
                    <a:pt x="990475" y="1421601"/>
                    <a:pt x="1001396" y="1420331"/>
                    <a:pt x="1013409" y="1420331"/>
                  </a:cubicBezTo>
                  <a:lnTo>
                    <a:pt x="1072382" y="1424141"/>
                  </a:lnTo>
                  <a:cubicBezTo>
                    <a:pt x="1114974" y="1426681"/>
                    <a:pt x="1156473" y="1424141"/>
                    <a:pt x="1199065" y="1427951"/>
                  </a:cubicBezTo>
                  <a:cubicBezTo>
                    <a:pt x="1270051" y="1433031"/>
                    <a:pt x="1342129" y="1426681"/>
                    <a:pt x="1418671" y="1431761"/>
                  </a:cubicBezTo>
                  <a:cubicBezTo>
                    <a:pt x="1438991" y="1433031"/>
                    <a:pt x="1459311" y="1431761"/>
                    <a:pt x="1482171" y="1431761"/>
                  </a:cubicBezTo>
                  <a:lnTo>
                    <a:pt x="1482171" y="1372071"/>
                  </a:lnTo>
                  <a:cubicBezTo>
                    <a:pt x="1480901" y="1313260"/>
                    <a:pt x="1479631" y="1262321"/>
                    <a:pt x="1479631" y="1208199"/>
                  </a:cubicBezTo>
                  <a:cubicBezTo>
                    <a:pt x="1479631" y="1145587"/>
                    <a:pt x="1483441" y="1081914"/>
                    <a:pt x="1477091" y="1019302"/>
                  </a:cubicBezTo>
                  <a:cubicBezTo>
                    <a:pt x="1469471" y="977914"/>
                    <a:pt x="1458041" y="161834"/>
                    <a:pt x="1458041" y="120446"/>
                  </a:cubicBezTo>
                  <a:cubicBezTo>
                    <a:pt x="1455501" y="91793"/>
                    <a:pt x="1454231" y="62079"/>
                    <a:pt x="1451691" y="33426"/>
                  </a:cubicBezTo>
                  <a:cubicBezTo>
                    <a:pt x="1451691" y="24936"/>
                    <a:pt x="1450421" y="16447"/>
                    <a:pt x="1449151" y="5644"/>
                  </a:cubicBezTo>
                  <a:cubicBezTo>
                    <a:pt x="1438991" y="3104"/>
                    <a:pt x="1430101" y="1834"/>
                    <a:pt x="1419941" y="564"/>
                  </a:cubicBezTo>
                  <a:cubicBezTo>
                    <a:pt x="1412321" y="-706"/>
                    <a:pt x="1404701" y="564"/>
                    <a:pt x="1398351" y="564"/>
                  </a:cubicBezTo>
                  <a:lnTo>
                    <a:pt x="5409" y="5644"/>
                  </a:lnTo>
                  <a:lnTo>
                    <a:pt x="660" y="1402551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430" y="16510"/>
              <a:ext cx="1461191" cy="1423577"/>
            </a:xfrm>
            <a:custGeom>
              <a:avLst/>
              <a:gdLst/>
              <a:ahLst/>
              <a:cxnLst/>
              <a:rect l="l" t="t" r="r" b="b"/>
              <a:pathLst>
                <a:path w="1461191" h="1423577">
                  <a:moveTo>
                    <a:pt x="1461191" y="1423577"/>
                  </a:moveTo>
                  <a:lnTo>
                    <a:pt x="0" y="1415957"/>
                  </a:lnTo>
                  <a:lnTo>
                    <a:pt x="0" y="505663"/>
                  </a:lnTo>
                  <a:lnTo>
                    <a:pt x="7620" y="20320"/>
                  </a:lnTo>
                  <a:lnTo>
                    <a:pt x="725253" y="0"/>
                  </a:lnTo>
                  <a:lnTo>
                    <a:pt x="1439601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215" y="0"/>
              <a:ext cx="1485535" cy="1449541"/>
            </a:xfrm>
            <a:custGeom>
              <a:avLst/>
              <a:gdLst/>
              <a:ahLst/>
              <a:cxnLst/>
              <a:rect l="l" t="t" r="r" b="b"/>
              <a:pathLst>
                <a:path w="1485535" h="1449541">
                  <a:moveTo>
                    <a:pt x="1452516" y="21590"/>
                  </a:moveTo>
                  <a:cubicBezTo>
                    <a:pt x="1453786" y="34290"/>
                    <a:pt x="1453786" y="44450"/>
                    <a:pt x="1455056" y="54174"/>
                  </a:cubicBezTo>
                  <a:cubicBezTo>
                    <a:pt x="1457596" y="82827"/>
                    <a:pt x="1458866" y="112541"/>
                    <a:pt x="1461406" y="141194"/>
                  </a:cubicBezTo>
                  <a:cubicBezTo>
                    <a:pt x="1461406" y="182582"/>
                    <a:pt x="1474106" y="998662"/>
                    <a:pt x="1480456" y="1040049"/>
                  </a:cubicBezTo>
                  <a:cubicBezTo>
                    <a:pt x="1486806" y="1102661"/>
                    <a:pt x="1482996" y="1166335"/>
                    <a:pt x="1482996" y="1228947"/>
                  </a:cubicBezTo>
                  <a:cubicBezTo>
                    <a:pt x="1482996" y="1284130"/>
                    <a:pt x="1484266" y="1335069"/>
                    <a:pt x="1485536" y="1389287"/>
                  </a:cubicBezTo>
                  <a:lnTo>
                    <a:pt x="1485536" y="1448977"/>
                  </a:lnTo>
                  <a:cubicBezTo>
                    <a:pt x="1462676" y="1448977"/>
                    <a:pt x="1442356" y="1450247"/>
                    <a:pt x="1422036" y="1448977"/>
                  </a:cubicBezTo>
                  <a:cubicBezTo>
                    <a:pt x="1350653" y="1443897"/>
                    <a:pt x="1278575" y="1450247"/>
                    <a:pt x="1207589" y="1445167"/>
                  </a:cubicBezTo>
                  <a:cubicBezTo>
                    <a:pt x="1164998" y="1441357"/>
                    <a:pt x="1123498" y="1443897"/>
                    <a:pt x="1080907" y="1441357"/>
                  </a:cubicBezTo>
                  <a:lnTo>
                    <a:pt x="1021934" y="1437547"/>
                  </a:lnTo>
                  <a:cubicBezTo>
                    <a:pt x="1009921" y="1437547"/>
                    <a:pt x="999000" y="1438817"/>
                    <a:pt x="986987" y="1438817"/>
                  </a:cubicBezTo>
                  <a:cubicBezTo>
                    <a:pt x="956408" y="1437547"/>
                    <a:pt x="872317" y="1438817"/>
                    <a:pt x="841739" y="1437547"/>
                  </a:cubicBezTo>
                  <a:cubicBezTo>
                    <a:pt x="819897" y="1436277"/>
                    <a:pt x="383060" y="1445167"/>
                    <a:pt x="361218" y="1443897"/>
                  </a:cubicBezTo>
                  <a:cubicBezTo>
                    <a:pt x="355758" y="1443897"/>
                    <a:pt x="349205" y="1445167"/>
                    <a:pt x="343745" y="1445167"/>
                  </a:cubicBezTo>
                  <a:cubicBezTo>
                    <a:pt x="330640" y="1445167"/>
                    <a:pt x="318627" y="1446437"/>
                    <a:pt x="305522" y="1446437"/>
                  </a:cubicBezTo>
                  <a:cubicBezTo>
                    <a:pt x="272759" y="1446437"/>
                    <a:pt x="241088" y="1445167"/>
                    <a:pt x="208326" y="1443897"/>
                  </a:cubicBezTo>
                  <a:cubicBezTo>
                    <a:pt x="188668" y="1442627"/>
                    <a:pt x="169010" y="1441357"/>
                    <a:pt x="150445" y="1440087"/>
                  </a:cubicBezTo>
                  <a:cubicBezTo>
                    <a:pt x="115498" y="1438817"/>
                    <a:pt x="80551" y="1437547"/>
                    <a:pt x="44512" y="1437547"/>
                  </a:cubicBezTo>
                  <a:cubicBezTo>
                    <a:pt x="34505" y="1437547"/>
                    <a:pt x="25615" y="1437547"/>
                    <a:pt x="15455" y="1436277"/>
                  </a:cubicBezTo>
                  <a:cubicBezTo>
                    <a:pt x="6565" y="1435007"/>
                    <a:pt x="1485" y="1428657"/>
                    <a:pt x="4025" y="1419767"/>
                  </a:cubicBezTo>
                  <a:cubicBezTo>
                    <a:pt x="12915" y="1388130"/>
                    <a:pt x="9105" y="1361600"/>
                    <a:pt x="7835" y="1334008"/>
                  </a:cubicBezTo>
                  <a:cubicBezTo>
                    <a:pt x="6565" y="1277763"/>
                    <a:pt x="2755" y="1222580"/>
                    <a:pt x="4025" y="1166335"/>
                  </a:cubicBezTo>
                  <a:cubicBezTo>
                    <a:pt x="1485" y="1096294"/>
                    <a:pt x="-3595" y="229276"/>
                    <a:pt x="4025" y="158174"/>
                  </a:cubicBezTo>
                  <a:cubicBezTo>
                    <a:pt x="5295" y="144378"/>
                    <a:pt x="4025" y="129521"/>
                    <a:pt x="5295" y="115725"/>
                  </a:cubicBezTo>
                  <a:cubicBezTo>
                    <a:pt x="6565" y="93439"/>
                    <a:pt x="9105" y="6903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3249" y="30480"/>
                    <a:pt x="70722" y="29210"/>
                  </a:cubicBezTo>
                  <a:cubicBezTo>
                    <a:pt x="100209" y="25400"/>
                    <a:pt x="129695" y="22860"/>
                    <a:pt x="160274" y="20320"/>
                  </a:cubicBezTo>
                  <a:cubicBezTo>
                    <a:pt x="181023" y="17780"/>
                    <a:pt x="201773" y="16510"/>
                    <a:pt x="221431" y="13970"/>
                  </a:cubicBezTo>
                  <a:cubicBezTo>
                    <a:pt x="241088" y="11430"/>
                    <a:pt x="261838" y="8890"/>
                    <a:pt x="281496" y="8890"/>
                  </a:cubicBezTo>
                  <a:cubicBezTo>
                    <a:pt x="303338" y="7620"/>
                    <a:pt x="325179" y="10160"/>
                    <a:pt x="347021" y="8890"/>
                  </a:cubicBezTo>
                  <a:cubicBezTo>
                    <a:pt x="374324" y="8890"/>
                    <a:pt x="869041" y="6350"/>
                    <a:pt x="896343" y="5080"/>
                  </a:cubicBezTo>
                  <a:cubicBezTo>
                    <a:pt x="922553" y="3810"/>
                    <a:pt x="948764" y="2540"/>
                    <a:pt x="976066" y="2540"/>
                  </a:cubicBezTo>
                  <a:cubicBezTo>
                    <a:pt x="1020842" y="1270"/>
                    <a:pt x="1064525" y="0"/>
                    <a:pt x="1109301" y="0"/>
                  </a:cubicBezTo>
                  <a:cubicBezTo>
                    <a:pt x="1127867" y="0"/>
                    <a:pt x="1147524" y="2540"/>
                    <a:pt x="1166090" y="2540"/>
                  </a:cubicBezTo>
                  <a:cubicBezTo>
                    <a:pt x="1217418" y="3810"/>
                    <a:pt x="1269838" y="5080"/>
                    <a:pt x="1321167" y="7620"/>
                  </a:cubicBezTo>
                  <a:cubicBezTo>
                    <a:pt x="1348469" y="8890"/>
                    <a:pt x="1375771" y="12700"/>
                    <a:pt x="1403074" y="16510"/>
                  </a:cubicBezTo>
                  <a:lnTo>
                    <a:pt x="1422036" y="16510"/>
                  </a:lnTo>
                  <a:cubicBezTo>
                    <a:pt x="1433466" y="17780"/>
                    <a:pt x="1442356" y="20320"/>
                    <a:pt x="1452516" y="21590"/>
                  </a:cubicBezTo>
                  <a:close/>
                  <a:moveTo>
                    <a:pt x="1462676" y="1432467"/>
                  </a:moveTo>
                  <a:cubicBezTo>
                    <a:pt x="1463946" y="1415957"/>
                    <a:pt x="1465216" y="1403257"/>
                    <a:pt x="1465216" y="1390557"/>
                  </a:cubicBezTo>
                  <a:cubicBezTo>
                    <a:pt x="1463946" y="1329763"/>
                    <a:pt x="1462676" y="1273518"/>
                    <a:pt x="1462676" y="1213029"/>
                  </a:cubicBezTo>
                  <a:cubicBezTo>
                    <a:pt x="1462676" y="1185437"/>
                    <a:pt x="1465216" y="1157845"/>
                    <a:pt x="1463946" y="1130253"/>
                  </a:cubicBezTo>
                  <a:cubicBezTo>
                    <a:pt x="1463946" y="1104784"/>
                    <a:pt x="1462676" y="1078253"/>
                    <a:pt x="1461406" y="1052784"/>
                  </a:cubicBezTo>
                  <a:cubicBezTo>
                    <a:pt x="1456326" y="1013519"/>
                    <a:pt x="1444896" y="200623"/>
                    <a:pt x="1444896" y="161357"/>
                  </a:cubicBezTo>
                  <a:cubicBezTo>
                    <a:pt x="1442356" y="128460"/>
                    <a:pt x="1439816" y="94500"/>
                    <a:pt x="1437276" y="61603"/>
                  </a:cubicBezTo>
                  <a:cubicBezTo>
                    <a:pt x="1436006" y="44450"/>
                    <a:pt x="1434736" y="43180"/>
                    <a:pt x="1418363" y="41910"/>
                  </a:cubicBezTo>
                  <a:cubicBezTo>
                    <a:pt x="1415086" y="41910"/>
                    <a:pt x="1412902" y="41910"/>
                    <a:pt x="1409626" y="40640"/>
                  </a:cubicBezTo>
                  <a:cubicBezTo>
                    <a:pt x="1382324" y="36830"/>
                    <a:pt x="1353929" y="31750"/>
                    <a:pt x="1326627" y="30480"/>
                  </a:cubicBezTo>
                  <a:cubicBezTo>
                    <a:pt x="1260010" y="26670"/>
                    <a:pt x="1192300" y="25400"/>
                    <a:pt x="1125682" y="22860"/>
                  </a:cubicBezTo>
                  <a:lnTo>
                    <a:pt x="1047052" y="22860"/>
                  </a:lnTo>
                  <a:cubicBezTo>
                    <a:pt x="1012105" y="22860"/>
                    <a:pt x="977158" y="22860"/>
                    <a:pt x="943303" y="24130"/>
                  </a:cubicBezTo>
                  <a:cubicBezTo>
                    <a:pt x="913817" y="25400"/>
                    <a:pt x="416915" y="29210"/>
                    <a:pt x="387429" y="29210"/>
                  </a:cubicBezTo>
                  <a:cubicBezTo>
                    <a:pt x="339377" y="29210"/>
                    <a:pt x="291325" y="26670"/>
                    <a:pt x="243273" y="33020"/>
                  </a:cubicBezTo>
                  <a:cubicBezTo>
                    <a:pt x="218154" y="36830"/>
                    <a:pt x="194128" y="36830"/>
                    <a:pt x="170102" y="38100"/>
                  </a:cubicBezTo>
                  <a:cubicBezTo>
                    <a:pt x="128603" y="41910"/>
                    <a:pt x="87103" y="45720"/>
                    <a:pt x="45604" y="50800"/>
                  </a:cubicBezTo>
                  <a:cubicBezTo>
                    <a:pt x="33235" y="50800"/>
                    <a:pt x="30695" y="53113"/>
                    <a:pt x="29425" y="65848"/>
                  </a:cubicBezTo>
                  <a:cubicBezTo>
                    <a:pt x="28155" y="84949"/>
                    <a:pt x="28155" y="104051"/>
                    <a:pt x="26885" y="123153"/>
                  </a:cubicBezTo>
                  <a:cubicBezTo>
                    <a:pt x="25615" y="154990"/>
                    <a:pt x="23075" y="185766"/>
                    <a:pt x="21805" y="217602"/>
                  </a:cubicBezTo>
                  <a:cubicBezTo>
                    <a:pt x="16725" y="251561"/>
                    <a:pt x="23075" y="1081437"/>
                    <a:pt x="25615" y="1115396"/>
                  </a:cubicBezTo>
                  <a:cubicBezTo>
                    <a:pt x="25615" y="1151478"/>
                    <a:pt x="25615" y="1188621"/>
                    <a:pt x="26885" y="1224702"/>
                  </a:cubicBezTo>
                  <a:cubicBezTo>
                    <a:pt x="26885" y="1251233"/>
                    <a:pt x="29425" y="1277763"/>
                    <a:pt x="29425" y="1304294"/>
                  </a:cubicBezTo>
                  <a:cubicBezTo>
                    <a:pt x="29425" y="1332947"/>
                    <a:pt x="29425" y="1361600"/>
                    <a:pt x="28155" y="1390557"/>
                  </a:cubicBezTo>
                  <a:lnTo>
                    <a:pt x="28155" y="1400717"/>
                  </a:lnTo>
                  <a:cubicBezTo>
                    <a:pt x="28155" y="1410877"/>
                    <a:pt x="31965" y="1414687"/>
                    <a:pt x="40855" y="1414687"/>
                  </a:cubicBezTo>
                  <a:cubicBezTo>
                    <a:pt x="55433" y="1414687"/>
                    <a:pt x="70722" y="1415957"/>
                    <a:pt x="84919" y="1415957"/>
                  </a:cubicBezTo>
                  <a:cubicBezTo>
                    <a:pt x="105669" y="1415957"/>
                    <a:pt x="127511" y="1413417"/>
                    <a:pt x="148261" y="1415957"/>
                  </a:cubicBezTo>
                  <a:cubicBezTo>
                    <a:pt x="182115" y="1419767"/>
                    <a:pt x="215970" y="1422307"/>
                    <a:pt x="249825" y="1421037"/>
                  </a:cubicBezTo>
                  <a:cubicBezTo>
                    <a:pt x="271667" y="1419767"/>
                    <a:pt x="292417" y="1422307"/>
                    <a:pt x="314258" y="1422307"/>
                  </a:cubicBezTo>
                  <a:cubicBezTo>
                    <a:pt x="345929" y="1422307"/>
                    <a:pt x="377600" y="1421037"/>
                    <a:pt x="409270" y="1422307"/>
                  </a:cubicBezTo>
                  <a:cubicBezTo>
                    <a:pt x="456230" y="1423577"/>
                    <a:pt x="971697" y="1413417"/>
                    <a:pt x="1019749" y="1415957"/>
                  </a:cubicBezTo>
                  <a:cubicBezTo>
                    <a:pt x="1040499" y="1417227"/>
                    <a:pt x="1061249" y="1418497"/>
                    <a:pt x="1080907" y="1418497"/>
                  </a:cubicBezTo>
                  <a:cubicBezTo>
                    <a:pt x="1116946" y="1421037"/>
                    <a:pt x="1151893" y="1417227"/>
                    <a:pt x="1187932" y="1421037"/>
                  </a:cubicBezTo>
                  <a:cubicBezTo>
                    <a:pt x="1217418" y="1423577"/>
                    <a:pt x="1246904" y="1423577"/>
                    <a:pt x="1276391" y="1426117"/>
                  </a:cubicBezTo>
                  <a:cubicBezTo>
                    <a:pt x="1320075" y="1429927"/>
                    <a:pt x="1363758" y="1432467"/>
                    <a:pt x="1407442" y="1433737"/>
                  </a:cubicBezTo>
                  <a:cubicBezTo>
                    <a:pt x="1424576" y="1433737"/>
                    <a:pt x="1442356" y="1432467"/>
                    <a:pt x="1462676" y="1432467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83330" y="2160088"/>
            <a:ext cx="720568" cy="720568"/>
            <a:chOff x="0" y="0"/>
            <a:chExt cx="960758" cy="96075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960758" cy="96075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88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34285" y="153802"/>
              <a:ext cx="492188" cy="79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267" b="1" spc="213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319483" y="2139833"/>
            <a:ext cx="720568" cy="720568"/>
            <a:chOff x="0" y="0"/>
            <a:chExt cx="960758" cy="96075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60758" cy="96075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34285" y="153802"/>
              <a:ext cx="492188" cy="79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267" b="1" spc="213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12480" y="2541578"/>
            <a:ext cx="1933726" cy="2083664"/>
            <a:chOff x="0" y="0"/>
            <a:chExt cx="1357998" cy="1463295"/>
          </a:xfrm>
        </p:grpSpPr>
        <p:sp>
          <p:nvSpPr>
            <p:cNvPr id="24" name="Freeform 24"/>
            <p:cNvSpPr/>
            <p:nvPr/>
          </p:nvSpPr>
          <p:spPr>
            <a:xfrm>
              <a:off x="39974" y="45156"/>
              <a:ext cx="1318023" cy="1417433"/>
            </a:xfrm>
            <a:custGeom>
              <a:avLst/>
              <a:gdLst/>
              <a:ahLst/>
              <a:cxnLst/>
              <a:rect l="l" t="t" r="r" b="b"/>
              <a:pathLst>
                <a:path w="1318023" h="1417433">
                  <a:moveTo>
                    <a:pt x="666" y="1387658"/>
                  </a:moveTo>
                  <a:cubicBezTo>
                    <a:pt x="-1874" y="1396548"/>
                    <a:pt x="3206" y="1402898"/>
                    <a:pt x="9981" y="1404169"/>
                  </a:cubicBezTo>
                  <a:cubicBezTo>
                    <a:pt x="17676" y="1405438"/>
                    <a:pt x="24408" y="1405438"/>
                    <a:pt x="32102" y="1405438"/>
                  </a:cubicBezTo>
                  <a:cubicBezTo>
                    <a:pt x="62879" y="1406708"/>
                    <a:pt x="93656" y="1406708"/>
                    <a:pt x="125394" y="1407979"/>
                  </a:cubicBezTo>
                  <a:cubicBezTo>
                    <a:pt x="142706" y="1409248"/>
                    <a:pt x="160018" y="1410519"/>
                    <a:pt x="176368" y="1411788"/>
                  </a:cubicBezTo>
                  <a:cubicBezTo>
                    <a:pt x="205221" y="1413058"/>
                    <a:pt x="233113" y="1413058"/>
                    <a:pt x="261966" y="1414329"/>
                  </a:cubicBezTo>
                  <a:cubicBezTo>
                    <a:pt x="273507" y="1414329"/>
                    <a:pt x="284087" y="1414329"/>
                    <a:pt x="295628" y="1413058"/>
                  </a:cubicBezTo>
                  <a:cubicBezTo>
                    <a:pt x="300437" y="1413058"/>
                    <a:pt x="306208" y="1411788"/>
                    <a:pt x="311016" y="1411788"/>
                  </a:cubicBezTo>
                  <a:cubicBezTo>
                    <a:pt x="330252" y="1413058"/>
                    <a:pt x="714961" y="1404169"/>
                    <a:pt x="734197" y="1405438"/>
                  </a:cubicBezTo>
                  <a:cubicBezTo>
                    <a:pt x="761126" y="1406708"/>
                    <a:pt x="835183" y="1406708"/>
                    <a:pt x="862112" y="1406708"/>
                  </a:cubicBezTo>
                  <a:cubicBezTo>
                    <a:pt x="872692" y="1406708"/>
                    <a:pt x="882310" y="1405438"/>
                    <a:pt x="892889" y="1405438"/>
                  </a:cubicBezTo>
                  <a:lnTo>
                    <a:pt x="944825" y="1409248"/>
                  </a:lnTo>
                  <a:cubicBezTo>
                    <a:pt x="982334" y="1411788"/>
                    <a:pt x="1018881" y="1409248"/>
                    <a:pt x="1056391" y="1413058"/>
                  </a:cubicBezTo>
                  <a:cubicBezTo>
                    <a:pt x="1118906" y="1418138"/>
                    <a:pt x="1182383" y="1411788"/>
                    <a:pt x="1254524" y="1416869"/>
                  </a:cubicBezTo>
                  <a:cubicBezTo>
                    <a:pt x="1274844" y="1418138"/>
                    <a:pt x="1295163" y="1416869"/>
                    <a:pt x="1318024" y="1416869"/>
                  </a:cubicBezTo>
                  <a:lnTo>
                    <a:pt x="1318024" y="1357179"/>
                  </a:lnTo>
                  <a:cubicBezTo>
                    <a:pt x="1316753" y="1298705"/>
                    <a:pt x="1315484" y="1248334"/>
                    <a:pt x="1315484" y="1194815"/>
                  </a:cubicBezTo>
                  <a:cubicBezTo>
                    <a:pt x="1315484" y="1132900"/>
                    <a:pt x="1319294" y="1069936"/>
                    <a:pt x="1312944" y="1008022"/>
                  </a:cubicBezTo>
                  <a:cubicBezTo>
                    <a:pt x="1305324" y="967095"/>
                    <a:pt x="1293894" y="160107"/>
                    <a:pt x="1293894" y="119180"/>
                  </a:cubicBezTo>
                  <a:cubicBezTo>
                    <a:pt x="1291353" y="90847"/>
                    <a:pt x="1290084" y="61463"/>
                    <a:pt x="1287544" y="33130"/>
                  </a:cubicBezTo>
                  <a:cubicBezTo>
                    <a:pt x="1287544" y="24734"/>
                    <a:pt x="1286274" y="16339"/>
                    <a:pt x="1285003" y="5644"/>
                  </a:cubicBezTo>
                  <a:cubicBezTo>
                    <a:pt x="1274844" y="3104"/>
                    <a:pt x="1265953" y="1834"/>
                    <a:pt x="1255794" y="564"/>
                  </a:cubicBezTo>
                  <a:cubicBezTo>
                    <a:pt x="1248174" y="-706"/>
                    <a:pt x="1240553" y="564"/>
                    <a:pt x="1234203" y="564"/>
                  </a:cubicBezTo>
                  <a:lnTo>
                    <a:pt x="5173" y="5644"/>
                  </a:lnTo>
                  <a:lnTo>
                    <a:pt x="666" y="1387658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1430" y="16510"/>
              <a:ext cx="1297038" cy="1408685"/>
            </a:xfrm>
            <a:custGeom>
              <a:avLst/>
              <a:gdLst/>
              <a:ahLst/>
              <a:cxnLst/>
              <a:rect l="l" t="t" r="r" b="b"/>
              <a:pathLst>
                <a:path w="1297038" h="1408685">
                  <a:moveTo>
                    <a:pt x="1297038" y="1408685"/>
                  </a:moveTo>
                  <a:lnTo>
                    <a:pt x="0" y="1401065"/>
                  </a:lnTo>
                  <a:lnTo>
                    <a:pt x="0" y="500425"/>
                  </a:lnTo>
                  <a:lnTo>
                    <a:pt x="7620" y="20320"/>
                  </a:lnTo>
                  <a:lnTo>
                    <a:pt x="642519" y="0"/>
                  </a:lnTo>
                  <a:lnTo>
                    <a:pt x="1275448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-215" y="0"/>
              <a:ext cx="1321382" cy="1434649"/>
            </a:xfrm>
            <a:custGeom>
              <a:avLst/>
              <a:gdLst/>
              <a:ahLst/>
              <a:cxnLst/>
              <a:rect l="l" t="t" r="r" b="b"/>
              <a:pathLst>
                <a:path w="1321382" h="1434649">
                  <a:moveTo>
                    <a:pt x="1288363" y="21590"/>
                  </a:moveTo>
                  <a:cubicBezTo>
                    <a:pt x="1289633" y="34290"/>
                    <a:pt x="1289633" y="44450"/>
                    <a:pt x="1290902" y="54149"/>
                  </a:cubicBezTo>
                  <a:cubicBezTo>
                    <a:pt x="1293442" y="82483"/>
                    <a:pt x="1294713" y="111866"/>
                    <a:pt x="1297252" y="140200"/>
                  </a:cubicBezTo>
                  <a:cubicBezTo>
                    <a:pt x="1297252" y="181127"/>
                    <a:pt x="1309952" y="988115"/>
                    <a:pt x="1316302" y="1029041"/>
                  </a:cubicBezTo>
                  <a:cubicBezTo>
                    <a:pt x="1322652" y="1090956"/>
                    <a:pt x="1318842" y="1153920"/>
                    <a:pt x="1318842" y="1215835"/>
                  </a:cubicBezTo>
                  <a:cubicBezTo>
                    <a:pt x="1318842" y="1270403"/>
                    <a:pt x="1320113" y="1320774"/>
                    <a:pt x="1321383" y="1374394"/>
                  </a:cubicBezTo>
                  <a:lnTo>
                    <a:pt x="1321383" y="1434085"/>
                  </a:lnTo>
                  <a:cubicBezTo>
                    <a:pt x="1298523" y="1434085"/>
                    <a:pt x="1278202" y="1435354"/>
                    <a:pt x="1257883" y="1434085"/>
                  </a:cubicBezTo>
                  <a:cubicBezTo>
                    <a:pt x="1194680" y="1429004"/>
                    <a:pt x="1131203" y="1435354"/>
                    <a:pt x="1068688" y="1430275"/>
                  </a:cubicBezTo>
                  <a:cubicBezTo>
                    <a:pt x="1031179" y="1426464"/>
                    <a:pt x="994632" y="1429004"/>
                    <a:pt x="957122" y="1426464"/>
                  </a:cubicBezTo>
                  <a:lnTo>
                    <a:pt x="905187" y="1422654"/>
                  </a:lnTo>
                  <a:cubicBezTo>
                    <a:pt x="894607" y="1422654"/>
                    <a:pt x="884989" y="1423925"/>
                    <a:pt x="874410" y="1423925"/>
                  </a:cubicBezTo>
                  <a:cubicBezTo>
                    <a:pt x="847480" y="1422654"/>
                    <a:pt x="773424" y="1423925"/>
                    <a:pt x="746494" y="1422654"/>
                  </a:cubicBezTo>
                  <a:cubicBezTo>
                    <a:pt x="727259" y="1421385"/>
                    <a:pt x="342549" y="1430275"/>
                    <a:pt x="323314" y="1429004"/>
                  </a:cubicBezTo>
                  <a:cubicBezTo>
                    <a:pt x="318505" y="1429004"/>
                    <a:pt x="312734" y="1430275"/>
                    <a:pt x="307926" y="1430275"/>
                  </a:cubicBezTo>
                  <a:cubicBezTo>
                    <a:pt x="296384" y="1430275"/>
                    <a:pt x="285805" y="1431544"/>
                    <a:pt x="274264" y="1431544"/>
                  </a:cubicBezTo>
                  <a:cubicBezTo>
                    <a:pt x="245410" y="1431544"/>
                    <a:pt x="217519" y="1430275"/>
                    <a:pt x="188666" y="1429004"/>
                  </a:cubicBezTo>
                  <a:cubicBezTo>
                    <a:pt x="171354" y="1427735"/>
                    <a:pt x="154042" y="1426464"/>
                    <a:pt x="137692" y="1425194"/>
                  </a:cubicBezTo>
                  <a:cubicBezTo>
                    <a:pt x="106915" y="1423925"/>
                    <a:pt x="76138" y="1422654"/>
                    <a:pt x="44400" y="1422654"/>
                  </a:cubicBezTo>
                  <a:cubicBezTo>
                    <a:pt x="34505" y="1422654"/>
                    <a:pt x="25615" y="1422654"/>
                    <a:pt x="15455" y="1421385"/>
                  </a:cubicBezTo>
                  <a:cubicBezTo>
                    <a:pt x="6565" y="1420114"/>
                    <a:pt x="1485" y="1413764"/>
                    <a:pt x="4025" y="1404875"/>
                  </a:cubicBezTo>
                  <a:cubicBezTo>
                    <a:pt x="12915" y="1373244"/>
                    <a:pt x="9105" y="1347010"/>
                    <a:pt x="7835" y="1319725"/>
                  </a:cubicBezTo>
                  <a:cubicBezTo>
                    <a:pt x="6565" y="1264107"/>
                    <a:pt x="2755" y="1209538"/>
                    <a:pt x="4025" y="1153920"/>
                  </a:cubicBezTo>
                  <a:cubicBezTo>
                    <a:pt x="1485" y="1084660"/>
                    <a:pt x="-3595" y="227300"/>
                    <a:pt x="4025" y="156990"/>
                  </a:cubicBezTo>
                  <a:cubicBezTo>
                    <a:pt x="5295" y="143348"/>
                    <a:pt x="4025" y="128657"/>
                    <a:pt x="5295" y="115014"/>
                  </a:cubicBezTo>
                  <a:cubicBezTo>
                    <a:pt x="6565" y="92977"/>
                    <a:pt x="9105" y="6884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094" y="30480"/>
                    <a:pt x="67482" y="29210"/>
                  </a:cubicBezTo>
                  <a:cubicBezTo>
                    <a:pt x="93450" y="25400"/>
                    <a:pt x="119418" y="22860"/>
                    <a:pt x="146348" y="20320"/>
                  </a:cubicBezTo>
                  <a:cubicBezTo>
                    <a:pt x="164621" y="17780"/>
                    <a:pt x="182895" y="16510"/>
                    <a:pt x="200207" y="13970"/>
                  </a:cubicBezTo>
                  <a:cubicBezTo>
                    <a:pt x="217519" y="11430"/>
                    <a:pt x="235793" y="8890"/>
                    <a:pt x="253105" y="8890"/>
                  </a:cubicBezTo>
                  <a:cubicBezTo>
                    <a:pt x="272340" y="7620"/>
                    <a:pt x="291575" y="10160"/>
                    <a:pt x="310811" y="8890"/>
                  </a:cubicBezTo>
                  <a:cubicBezTo>
                    <a:pt x="334855" y="8890"/>
                    <a:pt x="770538" y="6350"/>
                    <a:pt x="794583" y="5080"/>
                  </a:cubicBezTo>
                  <a:cubicBezTo>
                    <a:pt x="817665" y="3810"/>
                    <a:pt x="840748" y="2540"/>
                    <a:pt x="864792" y="2540"/>
                  </a:cubicBezTo>
                  <a:cubicBezTo>
                    <a:pt x="904225" y="1270"/>
                    <a:pt x="942696" y="0"/>
                    <a:pt x="982129" y="0"/>
                  </a:cubicBezTo>
                  <a:cubicBezTo>
                    <a:pt x="998479" y="0"/>
                    <a:pt x="1015791" y="2540"/>
                    <a:pt x="1032141" y="2540"/>
                  </a:cubicBezTo>
                  <a:cubicBezTo>
                    <a:pt x="1077344" y="3810"/>
                    <a:pt x="1123509" y="5080"/>
                    <a:pt x="1168712" y="7620"/>
                  </a:cubicBezTo>
                  <a:cubicBezTo>
                    <a:pt x="1192757" y="8890"/>
                    <a:pt x="1216801" y="12700"/>
                    <a:pt x="1240845" y="16510"/>
                  </a:cubicBezTo>
                  <a:lnTo>
                    <a:pt x="1257883" y="16510"/>
                  </a:lnTo>
                  <a:cubicBezTo>
                    <a:pt x="1269313" y="17780"/>
                    <a:pt x="1278202" y="20320"/>
                    <a:pt x="1288363" y="21590"/>
                  </a:cubicBezTo>
                  <a:close/>
                  <a:moveTo>
                    <a:pt x="1298523" y="1417575"/>
                  </a:moveTo>
                  <a:cubicBezTo>
                    <a:pt x="1299792" y="1401064"/>
                    <a:pt x="1301063" y="1388364"/>
                    <a:pt x="1301063" y="1375664"/>
                  </a:cubicBezTo>
                  <a:cubicBezTo>
                    <a:pt x="1299792" y="1315528"/>
                    <a:pt x="1298523" y="1259909"/>
                    <a:pt x="1298523" y="1200094"/>
                  </a:cubicBezTo>
                  <a:cubicBezTo>
                    <a:pt x="1298523" y="1172809"/>
                    <a:pt x="1301063" y="1145525"/>
                    <a:pt x="1299792" y="1118240"/>
                  </a:cubicBezTo>
                  <a:cubicBezTo>
                    <a:pt x="1299792" y="1093055"/>
                    <a:pt x="1298523" y="1066820"/>
                    <a:pt x="1297252" y="1041634"/>
                  </a:cubicBezTo>
                  <a:cubicBezTo>
                    <a:pt x="1292173" y="1002807"/>
                    <a:pt x="1280742" y="198966"/>
                    <a:pt x="1280742" y="160139"/>
                  </a:cubicBezTo>
                  <a:cubicBezTo>
                    <a:pt x="1278202" y="127607"/>
                    <a:pt x="1275663" y="94027"/>
                    <a:pt x="1273123" y="61495"/>
                  </a:cubicBezTo>
                  <a:cubicBezTo>
                    <a:pt x="1271852" y="44450"/>
                    <a:pt x="1270583" y="43180"/>
                    <a:pt x="1254310" y="41910"/>
                  </a:cubicBezTo>
                  <a:cubicBezTo>
                    <a:pt x="1251425" y="41910"/>
                    <a:pt x="1249501" y="41910"/>
                    <a:pt x="1246616" y="40640"/>
                  </a:cubicBezTo>
                  <a:cubicBezTo>
                    <a:pt x="1222572" y="36830"/>
                    <a:pt x="1197566" y="31750"/>
                    <a:pt x="1173521" y="30480"/>
                  </a:cubicBezTo>
                  <a:cubicBezTo>
                    <a:pt x="1114853" y="26670"/>
                    <a:pt x="1055223" y="25400"/>
                    <a:pt x="996555" y="22860"/>
                  </a:cubicBezTo>
                  <a:lnTo>
                    <a:pt x="927307" y="22860"/>
                  </a:lnTo>
                  <a:cubicBezTo>
                    <a:pt x="896531" y="22860"/>
                    <a:pt x="865754" y="22860"/>
                    <a:pt x="835939" y="24130"/>
                  </a:cubicBezTo>
                  <a:cubicBezTo>
                    <a:pt x="809971" y="25400"/>
                    <a:pt x="372364" y="29210"/>
                    <a:pt x="346397" y="29210"/>
                  </a:cubicBezTo>
                  <a:cubicBezTo>
                    <a:pt x="304079" y="29210"/>
                    <a:pt x="261760" y="26670"/>
                    <a:pt x="219442" y="33020"/>
                  </a:cubicBezTo>
                  <a:cubicBezTo>
                    <a:pt x="197322" y="36830"/>
                    <a:pt x="176163" y="36830"/>
                    <a:pt x="155004" y="38100"/>
                  </a:cubicBezTo>
                  <a:cubicBezTo>
                    <a:pt x="118456" y="41910"/>
                    <a:pt x="81909" y="45720"/>
                    <a:pt x="45362" y="50800"/>
                  </a:cubicBezTo>
                  <a:cubicBezTo>
                    <a:pt x="33235" y="50800"/>
                    <a:pt x="30695" y="53100"/>
                    <a:pt x="29425" y="65693"/>
                  </a:cubicBezTo>
                  <a:cubicBezTo>
                    <a:pt x="28155" y="84582"/>
                    <a:pt x="28155" y="103471"/>
                    <a:pt x="26885" y="122360"/>
                  </a:cubicBezTo>
                  <a:cubicBezTo>
                    <a:pt x="25615" y="153842"/>
                    <a:pt x="23075" y="184275"/>
                    <a:pt x="21805" y="215757"/>
                  </a:cubicBezTo>
                  <a:cubicBezTo>
                    <a:pt x="16725" y="249338"/>
                    <a:pt x="23075" y="1069968"/>
                    <a:pt x="25615" y="1103549"/>
                  </a:cubicBezTo>
                  <a:cubicBezTo>
                    <a:pt x="25615" y="1139228"/>
                    <a:pt x="25615" y="1175957"/>
                    <a:pt x="26885" y="1211637"/>
                  </a:cubicBezTo>
                  <a:cubicBezTo>
                    <a:pt x="26885" y="1237872"/>
                    <a:pt x="29425" y="1264107"/>
                    <a:pt x="29425" y="1290342"/>
                  </a:cubicBezTo>
                  <a:cubicBezTo>
                    <a:pt x="29425" y="1318676"/>
                    <a:pt x="29425" y="1347010"/>
                    <a:pt x="28155" y="1375664"/>
                  </a:cubicBezTo>
                  <a:lnTo>
                    <a:pt x="28155" y="1385825"/>
                  </a:lnTo>
                  <a:cubicBezTo>
                    <a:pt x="28155" y="1395985"/>
                    <a:pt x="31965" y="1399795"/>
                    <a:pt x="40855" y="1399795"/>
                  </a:cubicBezTo>
                  <a:cubicBezTo>
                    <a:pt x="54018" y="1399795"/>
                    <a:pt x="67482" y="1401064"/>
                    <a:pt x="79985" y="1401064"/>
                  </a:cubicBezTo>
                  <a:cubicBezTo>
                    <a:pt x="98259" y="1401064"/>
                    <a:pt x="117495" y="1398525"/>
                    <a:pt x="135768" y="1401064"/>
                  </a:cubicBezTo>
                  <a:cubicBezTo>
                    <a:pt x="165583" y="1404875"/>
                    <a:pt x="195398" y="1407414"/>
                    <a:pt x="225213" y="1406145"/>
                  </a:cubicBezTo>
                  <a:cubicBezTo>
                    <a:pt x="244449" y="1404875"/>
                    <a:pt x="262722" y="1407414"/>
                    <a:pt x="281958" y="1407414"/>
                  </a:cubicBezTo>
                  <a:cubicBezTo>
                    <a:pt x="309849" y="1407414"/>
                    <a:pt x="337741" y="1406145"/>
                    <a:pt x="365632" y="1407414"/>
                  </a:cubicBezTo>
                  <a:cubicBezTo>
                    <a:pt x="406988" y="1408685"/>
                    <a:pt x="860945" y="1398525"/>
                    <a:pt x="903263" y="1401064"/>
                  </a:cubicBezTo>
                  <a:cubicBezTo>
                    <a:pt x="921537" y="1402335"/>
                    <a:pt x="939810" y="1403605"/>
                    <a:pt x="957122" y="1403605"/>
                  </a:cubicBezTo>
                  <a:cubicBezTo>
                    <a:pt x="988861" y="1406145"/>
                    <a:pt x="1019638" y="1402335"/>
                    <a:pt x="1051376" y="1406145"/>
                  </a:cubicBezTo>
                  <a:cubicBezTo>
                    <a:pt x="1077344" y="1408685"/>
                    <a:pt x="1103312" y="1408685"/>
                    <a:pt x="1129280" y="1411225"/>
                  </a:cubicBezTo>
                  <a:cubicBezTo>
                    <a:pt x="1167751" y="1415035"/>
                    <a:pt x="1206222" y="1417575"/>
                    <a:pt x="1244693" y="1418845"/>
                  </a:cubicBezTo>
                  <a:cubicBezTo>
                    <a:pt x="1260423" y="1418845"/>
                    <a:pt x="1278202" y="1417575"/>
                    <a:pt x="1298523" y="1417575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505232" y="2564604"/>
            <a:ext cx="1933726" cy="2060638"/>
            <a:chOff x="0" y="0"/>
            <a:chExt cx="1357998" cy="1447124"/>
          </a:xfrm>
        </p:grpSpPr>
        <p:sp>
          <p:nvSpPr>
            <p:cNvPr id="28" name="Freeform 28"/>
            <p:cNvSpPr/>
            <p:nvPr/>
          </p:nvSpPr>
          <p:spPr>
            <a:xfrm>
              <a:off x="39974" y="45156"/>
              <a:ext cx="1318023" cy="1401263"/>
            </a:xfrm>
            <a:custGeom>
              <a:avLst/>
              <a:gdLst/>
              <a:ahLst/>
              <a:cxnLst/>
              <a:rect l="l" t="t" r="r" b="b"/>
              <a:pathLst>
                <a:path w="1318023" h="1401263">
                  <a:moveTo>
                    <a:pt x="666" y="1371488"/>
                  </a:moveTo>
                  <a:cubicBezTo>
                    <a:pt x="-1874" y="1380378"/>
                    <a:pt x="3206" y="1386728"/>
                    <a:pt x="9981" y="1387998"/>
                  </a:cubicBezTo>
                  <a:cubicBezTo>
                    <a:pt x="17676" y="1389268"/>
                    <a:pt x="24408" y="1389268"/>
                    <a:pt x="32102" y="1389268"/>
                  </a:cubicBezTo>
                  <a:cubicBezTo>
                    <a:pt x="62879" y="1390538"/>
                    <a:pt x="93656" y="1390538"/>
                    <a:pt x="125394" y="1391808"/>
                  </a:cubicBezTo>
                  <a:cubicBezTo>
                    <a:pt x="142706" y="1393078"/>
                    <a:pt x="160018" y="1394348"/>
                    <a:pt x="176368" y="1395618"/>
                  </a:cubicBezTo>
                  <a:cubicBezTo>
                    <a:pt x="205221" y="1396888"/>
                    <a:pt x="233113" y="1396888"/>
                    <a:pt x="261966" y="1398158"/>
                  </a:cubicBezTo>
                  <a:cubicBezTo>
                    <a:pt x="273507" y="1398158"/>
                    <a:pt x="284087" y="1398158"/>
                    <a:pt x="295628" y="1396888"/>
                  </a:cubicBezTo>
                  <a:cubicBezTo>
                    <a:pt x="300437" y="1396888"/>
                    <a:pt x="306208" y="1395618"/>
                    <a:pt x="311016" y="1395618"/>
                  </a:cubicBezTo>
                  <a:cubicBezTo>
                    <a:pt x="330252" y="1396888"/>
                    <a:pt x="714961" y="1387998"/>
                    <a:pt x="734197" y="1389268"/>
                  </a:cubicBezTo>
                  <a:cubicBezTo>
                    <a:pt x="761126" y="1390538"/>
                    <a:pt x="835183" y="1390538"/>
                    <a:pt x="862112" y="1390538"/>
                  </a:cubicBezTo>
                  <a:cubicBezTo>
                    <a:pt x="872692" y="1390538"/>
                    <a:pt x="882310" y="1389268"/>
                    <a:pt x="892889" y="1389268"/>
                  </a:cubicBezTo>
                  <a:lnTo>
                    <a:pt x="944825" y="1393078"/>
                  </a:lnTo>
                  <a:cubicBezTo>
                    <a:pt x="982334" y="1395618"/>
                    <a:pt x="1018881" y="1393078"/>
                    <a:pt x="1056391" y="1396888"/>
                  </a:cubicBezTo>
                  <a:cubicBezTo>
                    <a:pt x="1118906" y="1401968"/>
                    <a:pt x="1182383" y="1395618"/>
                    <a:pt x="1254524" y="1400698"/>
                  </a:cubicBezTo>
                  <a:cubicBezTo>
                    <a:pt x="1274844" y="1401968"/>
                    <a:pt x="1295163" y="1400698"/>
                    <a:pt x="1318024" y="1400698"/>
                  </a:cubicBezTo>
                  <a:lnTo>
                    <a:pt x="1318024" y="1341008"/>
                  </a:lnTo>
                  <a:cubicBezTo>
                    <a:pt x="1316753" y="1282901"/>
                    <a:pt x="1315484" y="1233146"/>
                    <a:pt x="1315484" y="1180281"/>
                  </a:cubicBezTo>
                  <a:cubicBezTo>
                    <a:pt x="1315484" y="1119124"/>
                    <a:pt x="1319294" y="1056931"/>
                    <a:pt x="1312944" y="995773"/>
                  </a:cubicBezTo>
                  <a:cubicBezTo>
                    <a:pt x="1305324" y="955348"/>
                    <a:pt x="1293894" y="158231"/>
                    <a:pt x="1293894" y="117806"/>
                  </a:cubicBezTo>
                  <a:cubicBezTo>
                    <a:pt x="1291353" y="89818"/>
                    <a:pt x="1290084" y="60795"/>
                    <a:pt x="1287544" y="32807"/>
                  </a:cubicBezTo>
                  <a:cubicBezTo>
                    <a:pt x="1287544" y="24515"/>
                    <a:pt x="1286274" y="16222"/>
                    <a:pt x="1285003" y="5644"/>
                  </a:cubicBezTo>
                  <a:cubicBezTo>
                    <a:pt x="1274844" y="3104"/>
                    <a:pt x="1265953" y="1834"/>
                    <a:pt x="1255794" y="564"/>
                  </a:cubicBezTo>
                  <a:cubicBezTo>
                    <a:pt x="1248174" y="-706"/>
                    <a:pt x="1240553" y="564"/>
                    <a:pt x="1234203" y="564"/>
                  </a:cubicBezTo>
                  <a:lnTo>
                    <a:pt x="5173" y="5644"/>
                  </a:lnTo>
                  <a:lnTo>
                    <a:pt x="666" y="1371488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1430" y="16510"/>
              <a:ext cx="1297038" cy="1392514"/>
            </a:xfrm>
            <a:custGeom>
              <a:avLst/>
              <a:gdLst/>
              <a:ahLst/>
              <a:cxnLst/>
              <a:rect l="l" t="t" r="r" b="b"/>
              <a:pathLst>
                <a:path w="1297038" h="1392514">
                  <a:moveTo>
                    <a:pt x="1297038" y="1392514"/>
                  </a:moveTo>
                  <a:lnTo>
                    <a:pt x="0" y="1384894"/>
                  </a:lnTo>
                  <a:lnTo>
                    <a:pt x="0" y="494736"/>
                  </a:lnTo>
                  <a:lnTo>
                    <a:pt x="7620" y="20320"/>
                  </a:lnTo>
                  <a:lnTo>
                    <a:pt x="642519" y="0"/>
                  </a:lnTo>
                  <a:lnTo>
                    <a:pt x="1275448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-215" y="0"/>
              <a:ext cx="1321382" cy="1418478"/>
            </a:xfrm>
            <a:custGeom>
              <a:avLst/>
              <a:gdLst/>
              <a:ahLst/>
              <a:cxnLst/>
              <a:rect l="l" t="t" r="r" b="b"/>
              <a:pathLst>
                <a:path w="1321382" h="1418478">
                  <a:moveTo>
                    <a:pt x="1288363" y="21590"/>
                  </a:moveTo>
                  <a:cubicBezTo>
                    <a:pt x="1289633" y="34290"/>
                    <a:pt x="1289633" y="44450"/>
                    <a:pt x="1290902" y="54123"/>
                  </a:cubicBezTo>
                  <a:cubicBezTo>
                    <a:pt x="1293442" y="82110"/>
                    <a:pt x="1294713" y="111133"/>
                    <a:pt x="1297252" y="139121"/>
                  </a:cubicBezTo>
                  <a:cubicBezTo>
                    <a:pt x="1297252" y="179547"/>
                    <a:pt x="1309952" y="976663"/>
                    <a:pt x="1316302" y="1017088"/>
                  </a:cubicBezTo>
                  <a:cubicBezTo>
                    <a:pt x="1322652" y="1078246"/>
                    <a:pt x="1318842" y="1140439"/>
                    <a:pt x="1318842" y="1201597"/>
                  </a:cubicBezTo>
                  <a:cubicBezTo>
                    <a:pt x="1318842" y="1255498"/>
                    <a:pt x="1320113" y="1305253"/>
                    <a:pt x="1321383" y="1358224"/>
                  </a:cubicBezTo>
                  <a:lnTo>
                    <a:pt x="1321383" y="1417914"/>
                  </a:lnTo>
                  <a:cubicBezTo>
                    <a:pt x="1298523" y="1417914"/>
                    <a:pt x="1278202" y="1419184"/>
                    <a:pt x="1257883" y="1417914"/>
                  </a:cubicBezTo>
                  <a:cubicBezTo>
                    <a:pt x="1194680" y="1412834"/>
                    <a:pt x="1131203" y="1419184"/>
                    <a:pt x="1068688" y="1414104"/>
                  </a:cubicBezTo>
                  <a:cubicBezTo>
                    <a:pt x="1031179" y="1410294"/>
                    <a:pt x="994632" y="1412834"/>
                    <a:pt x="957122" y="1410294"/>
                  </a:cubicBezTo>
                  <a:lnTo>
                    <a:pt x="905187" y="1406484"/>
                  </a:lnTo>
                  <a:cubicBezTo>
                    <a:pt x="894607" y="1406484"/>
                    <a:pt x="884989" y="1407754"/>
                    <a:pt x="874410" y="1407754"/>
                  </a:cubicBezTo>
                  <a:cubicBezTo>
                    <a:pt x="847480" y="1406484"/>
                    <a:pt x="773424" y="1407754"/>
                    <a:pt x="746494" y="1406484"/>
                  </a:cubicBezTo>
                  <a:cubicBezTo>
                    <a:pt x="727259" y="1405214"/>
                    <a:pt x="342549" y="1414104"/>
                    <a:pt x="323314" y="1412834"/>
                  </a:cubicBezTo>
                  <a:cubicBezTo>
                    <a:pt x="318505" y="1412834"/>
                    <a:pt x="312734" y="1414104"/>
                    <a:pt x="307926" y="1414104"/>
                  </a:cubicBezTo>
                  <a:cubicBezTo>
                    <a:pt x="296384" y="1414104"/>
                    <a:pt x="285805" y="1415374"/>
                    <a:pt x="274264" y="1415374"/>
                  </a:cubicBezTo>
                  <a:cubicBezTo>
                    <a:pt x="245410" y="1415374"/>
                    <a:pt x="217519" y="1414104"/>
                    <a:pt x="188666" y="1412834"/>
                  </a:cubicBezTo>
                  <a:cubicBezTo>
                    <a:pt x="171354" y="1411564"/>
                    <a:pt x="154042" y="1410294"/>
                    <a:pt x="137692" y="1409024"/>
                  </a:cubicBezTo>
                  <a:cubicBezTo>
                    <a:pt x="106915" y="1407754"/>
                    <a:pt x="76138" y="1406484"/>
                    <a:pt x="44400" y="1406484"/>
                  </a:cubicBezTo>
                  <a:cubicBezTo>
                    <a:pt x="34505" y="1406484"/>
                    <a:pt x="25615" y="1406484"/>
                    <a:pt x="15455" y="1405214"/>
                  </a:cubicBezTo>
                  <a:cubicBezTo>
                    <a:pt x="6565" y="1403944"/>
                    <a:pt x="1485" y="1397594"/>
                    <a:pt x="4025" y="1388704"/>
                  </a:cubicBezTo>
                  <a:cubicBezTo>
                    <a:pt x="12915" y="1357081"/>
                    <a:pt x="9105" y="1331167"/>
                    <a:pt x="7835" y="1304216"/>
                  </a:cubicBezTo>
                  <a:cubicBezTo>
                    <a:pt x="6565" y="1249278"/>
                    <a:pt x="2755" y="1195377"/>
                    <a:pt x="4025" y="1140439"/>
                  </a:cubicBezTo>
                  <a:cubicBezTo>
                    <a:pt x="1485" y="1072026"/>
                    <a:pt x="-3595" y="225155"/>
                    <a:pt x="4025" y="155706"/>
                  </a:cubicBezTo>
                  <a:cubicBezTo>
                    <a:pt x="5295" y="142230"/>
                    <a:pt x="4025" y="127718"/>
                    <a:pt x="5295" y="114243"/>
                  </a:cubicBezTo>
                  <a:cubicBezTo>
                    <a:pt x="6565" y="92475"/>
                    <a:pt x="9105" y="68634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094" y="30480"/>
                    <a:pt x="67482" y="29210"/>
                  </a:cubicBezTo>
                  <a:cubicBezTo>
                    <a:pt x="93450" y="25400"/>
                    <a:pt x="119418" y="22860"/>
                    <a:pt x="146348" y="20320"/>
                  </a:cubicBezTo>
                  <a:cubicBezTo>
                    <a:pt x="164621" y="17780"/>
                    <a:pt x="182895" y="16510"/>
                    <a:pt x="200207" y="13970"/>
                  </a:cubicBezTo>
                  <a:cubicBezTo>
                    <a:pt x="217519" y="11430"/>
                    <a:pt x="235793" y="8890"/>
                    <a:pt x="253105" y="8890"/>
                  </a:cubicBezTo>
                  <a:cubicBezTo>
                    <a:pt x="272340" y="7620"/>
                    <a:pt x="291575" y="10160"/>
                    <a:pt x="310811" y="8890"/>
                  </a:cubicBezTo>
                  <a:cubicBezTo>
                    <a:pt x="334855" y="8890"/>
                    <a:pt x="770538" y="6350"/>
                    <a:pt x="794583" y="5080"/>
                  </a:cubicBezTo>
                  <a:cubicBezTo>
                    <a:pt x="817665" y="3810"/>
                    <a:pt x="840748" y="2540"/>
                    <a:pt x="864792" y="2540"/>
                  </a:cubicBezTo>
                  <a:cubicBezTo>
                    <a:pt x="904225" y="1270"/>
                    <a:pt x="942696" y="0"/>
                    <a:pt x="982129" y="0"/>
                  </a:cubicBezTo>
                  <a:cubicBezTo>
                    <a:pt x="998479" y="0"/>
                    <a:pt x="1015791" y="2540"/>
                    <a:pt x="1032141" y="2540"/>
                  </a:cubicBezTo>
                  <a:cubicBezTo>
                    <a:pt x="1077344" y="3810"/>
                    <a:pt x="1123509" y="5080"/>
                    <a:pt x="1168712" y="7620"/>
                  </a:cubicBezTo>
                  <a:cubicBezTo>
                    <a:pt x="1192757" y="8890"/>
                    <a:pt x="1216801" y="12700"/>
                    <a:pt x="1240845" y="16510"/>
                  </a:cubicBezTo>
                  <a:lnTo>
                    <a:pt x="1257883" y="16510"/>
                  </a:lnTo>
                  <a:cubicBezTo>
                    <a:pt x="1269313" y="17780"/>
                    <a:pt x="1278202" y="20320"/>
                    <a:pt x="1288363" y="21590"/>
                  </a:cubicBezTo>
                  <a:close/>
                  <a:moveTo>
                    <a:pt x="1298523" y="1401404"/>
                  </a:moveTo>
                  <a:cubicBezTo>
                    <a:pt x="1299792" y="1384894"/>
                    <a:pt x="1301063" y="1372194"/>
                    <a:pt x="1301063" y="1359494"/>
                  </a:cubicBezTo>
                  <a:cubicBezTo>
                    <a:pt x="1299792" y="1300070"/>
                    <a:pt x="1298523" y="1245132"/>
                    <a:pt x="1298523" y="1186048"/>
                  </a:cubicBezTo>
                  <a:cubicBezTo>
                    <a:pt x="1298523" y="1159098"/>
                    <a:pt x="1301063" y="1132147"/>
                    <a:pt x="1299792" y="1105196"/>
                  </a:cubicBezTo>
                  <a:cubicBezTo>
                    <a:pt x="1299792" y="1080319"/>
                    <a:pt x="1298523" y="1054405"/>
                    <a:pt x="1297252" y="1029527"/>
                  </a:cubicBezTo>
                  <a:cubicBezTo>
                    <a:pt x="1292173" y="991175"/>
                    <a:pt x="1280742" y="197168"/>
                    <a:pt x="1280742" y="158815"/>
                  </a:cubicBezTo>
                  <a:cubicBezTo>
                    <a:pt x="1278202" y="126682"/>
                    <a:pt x="1275663" y="93512"/>
                    <a:pt x="1273123" y="61378"/>
                  </a:cubicBezTo>
                  <a:cubicBezTo>
                    <a:pt x="1271852" y="44450"/>
                    <a:pt x="1270583" y="43180"/>
                    <a:pt x="1254310" y="41910"/>
                  </a:cubicBezTo>
                  <a:cubicBezTo>
                    <a:pt x="1251425" y="41910"/>
                    <a:pt x="1249501" y="41910"/>
                    <a:pt x="1246616" y="40640"/>
                  </a:cubicBezTo>
                  <a:cubicBezTo>
                    <a:pt x="1222572" y="36830"/>
                    <a:pt x="1197566" y="31750"/>
                    <a:pt x="1173521" y="30480"/>
                  </a:cubicBezTo>
                  <a:cubicBezTo>
                    <a:pt x="1114853" y="26670"/>
                    <a:pt x="1055223" y="25400"/>
                    <a:pt x="996555" y="22860"/>
                  </a:cubicBezTo>
                  <a:lnTo>
                    <a:pt x="927307" y="22860"/>
                  </a:lnTo>
                  <a:cubicBezTo>
                    <a:pt x="896531" y="22860"/>
                    <a:pt x="865754" y="22860"/>
                    <a:pt x="835939" y="24130"/>
                  </a:cubicBezTo>
                  <a:cubicBezTo>
                    <a:pt x="809971" y="25400"/>
                    <a:pt x="372364" y="29210"/>
                    <a:pt x="346397" y="29210"/>
                  </a:cubicBezTo>
                  <a:cubicBezTo>
                    <a:pt x="304079" y="29210"/>
                    <a:pt x="261760" y="26670"/>
                    <a:pt x="219442" y="33020"/>
                  </a:cubicBezTo>
                  <a:cubicBezTo>
                    <a:pt x="197322" y="36830"/>
                    <a:pt x="176163" y="36830"/>
                    <a:pt x="155004" y="38100"/>
                  </a:cubicBezTo>
                  <a:cubicBezTo>
                    <a:pt x="118456" y="41910"/>
                    <a:pt x="81909" y="45720"/>
                    <a:pt x="45362" y="50800"/>
                  </a:cubicBezTo>
                  <a:cubicBezTo>
                    <a:pt x="33235" y="50800"/>
                    <a:pt x="30695" y="53086"/>
                    <a:pt x="29425" y="65525"/>
                  </a:cubicBezTo>
                  <a:cubicBezTo>
                    <a:pt x="28155" y="84183"/>
                    <a:pt x="28155" y="102841"/>
                    <a:pt x="26885" y="121499"/>
                  </a:cubicBezTo>
                  <a:cubicBezTo>
                    <a:pt x="25615" y="152596"/>
                    <a:pt x="23075" y="182656"/>
                    <a:pt x="21805" y="213753"/>
                  </a:cubicBezTo>
                  <a:cubicBezTo>
                    <a:pt x="16725" y="246923"/>
                    <a:pt x="23075" y="1057515"/>
                    <a:pt x="25615" y="1090684"/>
                  </a:cubicBezTo>
                  <a:cubicBezTo>
                    <a:pt x="25615" y="1125928"/>
                    <a:pt x="25615" y="1162207"/>
                    <a:pt x="26885" y="1197450"/>
                  </a:cubicBezTo>
                  <a:cubicBezTo>
                    <a:pt x="26885" y="1223364"/>
                    <a:pt x="29425" y="1249278"/>
                    <a:pt x="29425" y="1275192"/>
                  </a:cubicBezTo>
                  <a:cubicBezTo>
                    <a:pt x="29425" y="1303180"/>
                    <a:pt x="29425" y="1331167"/>
                    <a:pt x="28155" y="1359494"/>
                  </a:cubicBezTo>
                  <a:lnTo>
                    <a:pt x="28155" y="1369654"/>
                  </a:lnTo>
                  <a:cubicBezTo>
                    <a:pt x="28155" y="1379814"/>
                    <a:pt x="31965" y="1383624"/>
                    <a:pt x="40855" y="1383624"/>
                  </a:cubicBezTo>
                  <a:cubicBezTo>
                    <a:pt x="54018" y="1383624"/>
                    <a:pt x="67482" y="1384894"/>
                    <a:pt x="79985" y="1384894"/>
                  </a:cubicBezTo>
                  <a:cubicBezTo>
                    <a:pt x="98259" y="1384894"/>
                    <a:pt x="117495" y="1382354"/>
                    <a:pt x="135768" y="1384894"/>
                  </a:cubicBezTo>
                  <a:cubicBezTo>
                    <a:pt x="165583" y="1388704"/>
                    <a:pt x="195398" y="1391244"/>
                    <a:pt x="225213" y="1389974"/>
                  </a:cubicBezTo>
                  <a:cubicBezTo>
                    <a:pt x="244449" y="1388704"/>
                    <a:pt x="262722" y="1391244"/>
                    <a:pt x="281958" y="1391244"/>
                  </a:cubicBezTo>
                  <a:cubicBezTo>
                    <a:pt x="309849" y="1391244"/>
                    <a:pt x="337741" y="1389974"/>
                    <a:pt x="365632" y="1391244"/>
                  </a:cubicBezTo>
                  <a:cubicBezTo>
                    <a:pt x="406988" y="1392514"/>
                    <a:pt x="860945" y="1382354"/>
                    <a:pt x="903263" y="1384894"/>
                  </a:cubicBezTo>
                  <a:cubicBezTo>
                    <a:pt x="921537" y="1386164"/>
                    <a:pt x="939810" y="1387434"/>
                    <a:pt x="957122" y="1387434"/>
                  </a:cubicBezTo>
                  <a:cubicBezTo>
                    <a:pt x="988861" y="1389974"/>
                    <a:pt x="1019638" y="1386164"/>
                    <a:pt x="1051376" y="1389974"/>
                  </a:cubicBezTo>
                  <a:cubicBezTo>
                    <a:pt x="1077344" y="1392514"/>
                    <a:pt x="1103312" y="1392514"/>
                    <a:pt x="1129280" y="1395054"/>
                  </a:cubicBezTo>
                  <a:cubicBezTo>
                    <a:pt x="1167751" y="1398864"/>
                    <a:pt x="1206222" y="1401404"/>
                    <a:pt x="1244693" y="1402674"/>
                  </a:cubicBezTo>
                  <a:cubicBezTo>
                    <a:pt x="1260423" y="1402674"/>
                    <a:pt x="1278202" y="1401404"/>
                    <a:pt x="1298523" y="1401404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967765" y="2541578"/>
            <a:ext cx="2063945" cy="2083664"/>
            <a:chOff x="0" y="0"/>
            <a:chExt cx="1449446" cy="1463295"/>
          </a:xfrm>
        </p:grpSpPr>
        <p:sp>
          <p:nvSpPr>
            <p:cNvPr id="32" name="Freeform 32"/>
            <p:cNvSpPr/>
            <p:nvPr/>
          </p:nvSpPr>
          <p:spPr>
            <a:xfrm>
              <a:off x="39977" y="45156"/>
              <a:ext cx="1409469" cy="1417433"/>
            </a:xfrm>
            <a:custGeom>
              <a:avLst/>
              <a:gdLst/>
              <a:ahLst/>
              <a:cxnLst/>
              <a:rect l="l" t="t" r="r" b="b"/>
              <a:pathLst>
                <a:path w="1409469" h="1417433">
                  <a:moveTo>
                    <a:pt x="663" y="1387658"/>
                  </a:moveTo>
                  <a:cubicBezTo>
                    <a:pt x="-1877" y="1396548"/>
                    <a:pt x="3203" y="1402898"/>
                    <a:pt x="10476" y="1404169"/>
                  </a:cubicBezTo>
                  <a:cubicBezTo>
                    <a:pt x="18751" y="1405438"/>
                    <a:pt x="25992" y="1405438"/>
                    <a:pt x="34267" y="1405438"/>
                  </a:cubicBezTo>
                  <a:cubicBezTo>
                    <a:pt x="67367" y="1406708"/>
                    <a:pt x="100467" y="1406708"/>
                    <a:pt x="134601" y="1407979"/>
                  </a:cubicBezTo>
                  <a:cubicBezTo>
                    <a:pt x="153220" y="1409248"/>
                    <a:pt x="171839" y="1410519"/>
                    <a:pt x="189423" y="1411788"/>
                  </a:cubicBezTo>
                  <a:cubicBezTo>
                    <a:pt x="220454" y="1413058"/>
                    <a:pt x="250451" y="1413058"/>
                    <a:pt x="281482" y="1414329"/>
                  </a:cubicBezTo>
                  <a:cubicBezTo>
                    <a:pt x="293895" y="1414329"/>
                    <a:pt x="305273" y="1414329"/>
                    <a:pt x="317685" y="1413058"/>
                  </a:cubicBezTo>
                  <a:cubicBezTo>
                    <a:pt x="322857" y="1413058"/>
                    <a:pt x="329063" y="1411788"/>
                    <a:pt x="334235" y="1411788"/>
                  </a:cubicBezTo>
                  <a:cubicBezTo>
                    <a:pt x="354923" y="1413058"/>
                    <a:pt x="768672" y="1404169"/>
                    <a:pt x="789359" y="1405438"/>
                  </a:cubicBezTo>
                  <a:cubicBezTo>
                    <a:pt x="818321" y="1406708"/>
                    <a:pt x="897968" y="1406708"/>
                    <a:pt x="926931" y="1406708"/>
                  </a:cubicBezTo>
                  <a:cubicBezTo>
                    <a:pt x="938309" y="1406708"/>
                    <a:pt x="948652" y="1405438"/>
                    <a:pt x="960030" y="1405438"/>
                  </a:cubicBezTo>
                  <a:lnTo>
                    <a:pt x="1015887" y="1409248"/>
                  </a:lnTo>
                  <a:cubicBezTo>
                    <a:pt x="1056227" y="1411788"/>
                    <a:pt x="1095533" y="1409248"/>
                    <a:pt x="1135874" y="1413058"/>
                  </a:cubicBezTo>
                  <a:cubicBezTo>
                    <a:pt x="1203108" y="1418138"/>
                    <a:pt x="1271377" y="1411788"/>
                    <a:pt x="1345969" y="1416869"/>
                  </a:cubicBezTo>
                  <a:cubicBezTo>
                    <a:pt x="1366289" y="1418138"/>
                    <a:pt x="1386609" y="1416869"/>
                    <a:pt x="1409469" y="1416869"/>
                  </a:cubicBezTo>
                  <a:lnTo>
                    <a:pt x="1409469" y="1357179"/>
                  </a:lnTo>
                  <a:cubicBezTo>
                    <a:pt x="1408199" y="1298705"/>
                    <a:pt x="1406929" y="1248334"/>
                    <a:pt x="1406929" y="1194815"/>
                  </a:cubicBezTo>
                  <a:cubicBezTo>
                    <a:pt x="1406929" y="1132900"/>
                    <a:pt x="1410739" y="1069936"/>
                    <a:pt x="1404389" y="1008022"/>
                  </a:cubicBezTo>
                  <a:cubicBezTo>
                    <a:pt x="1396769" y="967095"/>
                    <a:pt x="1385339" y="160107"/>
                    <a:pt x="1385339" y="119180"/>
                  </a:cubicBezTo>
                  <a:cubicBezTo>
                    <a:pt x="1382799" y="90847"/>
                    <a:pt x="1381529" y="61463"/>
                    <a:pt x="1378989" y="33130"/>
                  </a:cubicBezTo>
                  <a:cubicBezTo>
                    <a:pt x="1378989" y="24734"/>
                    <a:pt x="1377719" y="16339"/>
                    <a:pt x="1376449" y="5644"/>
                  </a:cubicBezTo>
                  <a:cubicBezTo>
                    <a:pt x="1366289" y="3104"/>
                    <a:pt x="1357399" y="1834"/>
                    <a:pt x="1347239" y="564"/>
                  </a:cubicBezTo>
                  <a:cubicBezTo>
                    <a:pt x="1339619" y="-706"/>
                    <a:pt x="1331999" y="564"/>
                    <a:pt x="1325649" y="564"/>
                  </a:cubicBezTo>
                  <a:lnTo>
                    <a:pt x="5305" y="5644"/>
                  </a:lnTo>
                  <a:lnTo>
                    <a:pt x="663" y="1387658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1430" y="16510"/>
              <a:ext cx="1388486" cy="1408685"/>
            </a:xfrm>
            <a:custGeom>
              <a:avLst/>
              <a:gdLst/>
              <a:ahLst/>
              <a:cxnLst/>
              <a:rect l="l" t="t" r="r" b="b"/>
              <a:pathLst>
                <a:path w="1388486" h="1408685">
                  <a:moveTo>
                    <a:pt x="1388486" y="1408685"/>
                  </a:moveTo>
                  <a:lnTo>
                    <a:pt x="0" y="1401065"/>
                  </a:lnTo>
                  <a:lnTo>
                    <a:pt x="0" y="500425"/>
                  </a:lnTo>
                  <a:lnTo>
                    <a:pt x="7620" y="20320"/>
                  </a:lnTo>
                  <a:lnTo>
                    <a:pt x="688609" y="0"/>
                  </a:lnTo>
                  <a:lnTo>
                    <a:pt x="1366896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-215" y="0"/>
              <a:ext cx="1412831" cy="1434649"/>
            </a:xfrm>
            <a:custGeom>
              <a:avLst/>
              <a:gdLst/>
              <a:ahLst/>
              <a:cxnLst/>
              <a:rect l="l" t="t" r="r" b="b"/>
              <a:pathLst>
                <a:path w="1412831" h="1434649">
                  <a:moveTo>
                    <a:pt x="1379811" y="21590"/>
                  </a:moveTo>
                  <a:cubicBezTo>
                    <a:pt x="1381081" y="34290"/>
                    <a:pt x="1381081" y="44450"/>
                    <a:pt x="1382351" y="54149"/>
                  </a:cubicBezTo>
                  <a:cubicBezTo>
                    <a:pt x="1384891" y="82483"/>
                    <a:pt x="1386161" y="111866"/>
                    <a:pt x="1388701" y="140200"/>
                  </a:cubicBezTo>
                  <a:cubicBezTo>
                    <a:pt x="1388701" y="181127"/>
                    <a:pt x="1401401" y="988115"/>
                    <a:pt x="1407751" y="1029041"/>
                  </a:cubicBezTo>
                  <a:cubicBezTo>
                    <a:pt x="1414101" y="1090956"/>
                    <a:pt x="1410291" y="1153920"/>
                    <a:pt x="1410291" y="1215835"/>
                  </a:cubicBezTo>
                  <a:cubicBezTo>
                    <a:pt x="1410291" y="1270403"/>
                    <a:pt x="1411561" y="1320774"/>
                    <a:pt x="1412831" y="1374394"/>
                  </a:cubicBezTo>
                  <a:lnTo>
                    <a:pt x="1412831" y="1434085"/>
                  </a:lnTo>
                  <a:cubicBezTo>
                    <a:pt x="1389971" y="1434085"/>
                    <a:pt x="1369651" y="1435354"/>
                    <a:pt x="1349331" y="1434085"/>
                  </a:cubicBezTo>
                  <a:cubicBezTo>
                    <a:pt x="1281572" y="1429004"/>
                    <a:pt x="1213303" y="1435354"/>
                    <a:pt x="1146069" y="1430275"/>
                  </a:cubicBezTo>
                  <a:cubicBezTo>
                    <a:pt x="1105728" y="1426464"/>
                    <a:pt x="1066422" y="1429004"/>
                    <a:pt x="1026082" y="1426464"/>
                  </a:cubicBezTo>
                  <a:lnTo>
                    <a:pt x="970226" y="1422654"/>
                  </a:lnTo>
                  <a:cubicBezTo>
                    <a:pt x="958848" y="1422654"/>
                    <a:pt x="948504" y="1423925"/>
                    <a:pt x="937126" y="1423925"/>
                  </a:cubicBezTo>
                  <a:cubicBezTo>
                    <a:pt x="908163" y="1422654"/>
                    <a:pt x="828517" y="1423925"/>
                    <a:pt x="799554" y="1422654"/>
                  </a:cubicBezTo>
                  <a:cubicBezTo>
                    <a:pt x="778867" y="1421385"/>
                    <a:pt x="365118" y="1430275"/>
                    <a:pt x="344430" y="1429004"/>
                  </a:cubicBezTo>
                  <a:cubicBezTo>
                    <a:pt x="339258" y="1429004"/>
                    <a:pt x="333052" y="1430275"/>
                    <a:pt x="327880" y="1430275"/>
                  </a:cubicBezTo>
                  <a:cubicBezTo>
                    <a:pt x="315468" y="1430275"/>
                    <a:pt x="304090" y="1431544"/>
                    <a:pt x="291677" y="1431544"/>
                  </a:cubicBezTo>
                  <a:cubicBezTo>
                    <a:pt x="260646" y="1431544"/>
                    <a:pt x="230649" y="1430275"/>
                    <a:pt x="199618" y="1429004"/>
                  </a:cubicBezTo>
                  <a:cubicBezTo>
                    <a:pt x="180999" y="1427735"/>
                    <a:pt x="162381" y="1426464"/>
                    <a:pt x="144796" y="1425194"/>
                  </a:cubicBezTo>
                  <a:cubicBezTo>
                    <a:pt x="111696" y="1423925"/>
                    <a:pt x="78597" y="1422654"/>
                    <a:pt x="44462" y="1422654"/>
                  </a:cubicBezTo>
                  <a:cubicBezTo>
                    <a:pt x="34505" y="1422654"/>
                    <a:pt x="25615" y="1422654"/>
                    <a:pt x="15455" y="1421385"/>
                  </a:cubicBezTo>
                  <a:cubicBezTo>
                    <a:pt x="6565" y="1420114"/>
                    <a:pt x="1485" y="1413764"/>
                    <a:pt x="4025" y="1404875"/>
                  </a:cubicBezTo>
                  <a:cubicBezTo>
                    <a:pt x="12915" y="1373244"/>
                    <a:pt x="9105" y="1347010"/>
                    <a:pt x="7835" y="1319725"/>
                  </a:cubicBezTo>
                  <a:cubicBezTo>
                    <a:pt x="6565" y="1264107"/>
                    <a:pt x="2755" y="1209538"/>
                    <a:pt x="4025" y="1153920"/>
                  </a:cubicBezTo>
                  <a:cubicBezTo>
                    <a:pt x="1485" y="1084660"/>
                    <a:pt x="-3595" y="227300"/>
                    <a:pt x="4025" y="156990"/>
                  </a:cubicBezTo>
                  <a:cubicBezTo>
                    <a:pt x="5295" y="143348"/>
                    <a:pt x="4025" y="128657"/>
                    <a:pt x="5295" y="115014"/>
                  </a:cubicBezTo>
                  <a:cubicBezTo>
                    <a:pt x="6565" y="92977"/>
                    <a:pt x="9105" y="6884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737" y="30480"/>
                    <a:pt x="69287" y="29210"/>
                  </a:cubicBezTo>
                  <a:cubicBezTo>
                    <a:pt x="97215" y="25400"/>
                    <a:pt x="125143" y="22860"/>
                    <a:pt x="154106" y="20320"/>
                  </a:cubicBezTo>
                  <a:cubicBezTo>
                    <a:pt x="173759" y="17780"/>
                    <a:pt x="193412" y="16510"/>
                    <a:pt x="212031" y="13970"/>
                  </a:cubicBezTo>
                  <a:cubicBezTo>
                    <a:pt x="230649" y="11430"/>
                    <a:pt x="250302" y="8890"/>
                    <a:pt x="268921" y="8890"/>
                  </a:cubicBezTo>
                  <a:cubicBezTo>
                    <a:pt x="289609" y="7620"/>
                    <a:pt x="310296" y="10160"/>
                    <a:pt x="330983" y="8890"/>
                  </a:cubicBezTo>
                  <a:cubicBezTo>
                    <a:pt x="356843" y="8890"/>
                    <a:pt x="825414" y="6350"/>
                    <a:pt x="851273" y="5080"/>
                  </a:cubicBezTo>
                  <a:cubicBezTo>
                    <a:pt x="876098" y="3810"/>
                    <a:pt x="900923" y="2540"/>
                    <a:pt x="926782" y="2540"/>
                  </a:cubicBezTo>
                  <a:cubicBezTo>
                    <a:pt x="969191" y="1270"/>
                    <a:pt x="1010566" y="0"/>
                    <a:pt x="1052975" y="0"/>
                  </a:cubicBezTo>
                  <a:cubicBezTo>
                    <a:pt x="1070560" y="0"/>
                    <a:pt x="1089179" y="2540"/>
                    <a:pt x="1106763" y="2540"/>
                  </a:cubicBezTo>
                  <a:cubicBezTo>
                    <a:pt x="1155378" y="3810"/>
                    <a:pt x="1205028" y="5080"/>
                    <a:pt x="1253644" y="7620"/>
                  </a:cubicBezTo>
                  <a:cubicBezTo>
                    <a:pt x="1279503" y="8890"/>
                    <a:pt x="1305362" y="12700"/>
                    <a:pt x="1331222" y="16510"/>
                  </a:cubicBezTo>
                  <a:lnTo>
                    <a:pt x="1349331" y="16510"/>
                  </a:lnTo>
                  <a:cubicBezTo>
                    <a:pt x="1360761" y="17780"/>
                    <a:pt x="1369651" y="20320"/>
                    <a:pt x="1379811" y="21590"/>
                  </a:cubicBezTo>
                  <a:close/>
                  <a:moveTo>
                    <a:pt x="1389971" y="1417575"/>
                  </a:moveTo>
                  <a:cubicBezTo>
                    <a:pt x="1391241" y="1401064"/>
                    <a:pt x="1392511" y="1388364"/>
                    <a:pt x="1392511" y="1375664"/>
                  </a:cubicBezTo>
                  <a:cubicBezTo>
                    <a:pt x="1391241" y="1315528"/>
                    <a:pt x="1389971" y="1259909"/>
                    <a:pt x="1389971" y="1200094"/>
                  </a:cubicBezTo>
                  <a:cubicBezTo>
                    <a:pt x="1389971" y="1172809"/>
                    <a:pt x="1392511" y="1145525"/>
                    <a:pt x="1391241" y="1118240"/>
                  </a:cubicBezTo>
                  <a:cubicBezTo>
                    <a:pt x="1391241" y="1093055"/>
                    <a:pt x="1389971" y="1066820"/>
                    <a:pt x="1388701" y="1041634"/>
                  </a:cubicBezTo>
                  <a:cubicBezTo>
                    <a:pt x="1383621" y="1002807"/>
                    <a:pt x="1372191" y="198966"/>
                    <a:pt x="1372191" y="160139"/>
                  </a:cubicBezTo>
                  <a:cubicBezTo>
                    <a:pt x="1369651" y="127607"/>
                    <a:pt x="1367111" y="94027"/>
                    <a:pt x="1364571" y="61495"/>
                  </a:cubicBezTo>
                  <a:cubicBezTo>
                    <a:pt x="1363301" y="44450"/>
                    <a:pt x="1362031" y="43180"/>
                    <a:pt x="1345703" y="41910"/>
                  </a:cubicBezTo>
                  <a:cubicBezTo>
                    <a:pt x="1342600" y="41910"/>
                    <a:pt x="1340531" y="41910"/>
                    <a:pt x="1337428" y="40640"/>
                  </a:cubicBezTo>
                  <a:cubicBezTo>
                    <a:pt x="1311569" y="36830"/>
                    <a:pt x="1284675" y="31750"/>
                    <a:pt x="1258816" y="30480"/>
                  </a:cubicBezTo>
                  <a:cubicBezTo>
                    <a:pt x="1195719" y="26670"/>
                    <a:pt x="1131588" y="25400"/>
                    <a:pt x="1068491" y="22860"/>
                  </a:cubicBezTo>
                  <a:lnTo>
                    <a:pt x="994016" y="22860"/>
                  </a:lnTo>
                  <a:cubicBezTo>
                    <a:pt x="960916" y="22860"/>
                    <a:pt x="927816" y="22860"/>
                    <a:pt x="895751" y="24130"/>
                  </a:cubicBezTo>
                  <a:cubicBezTo>
                    <a:pt x="867823" y="25400"/>
                    <a:pt x="397183" y="29210"/>
                    <a:pt x="369255" y="29210"/>
                  </a:cubicBezTo>
                  <a:cubicBezTo>
                    <a:pt x="323743" y="29210"/>
                    <a:pt x="278230" y="26670"/>
                    <a:pt x="232718" y="33020"/>
                  </a:cubicBezTo>
                  <a:cubicBezTo>
                    <a:pt x="208927" y="36830"/>
                    <a:pt x="186171" y="36830"/>
                    <a:pt x="163415" y="38100"/>
                  </a:cubicBezTo>
                  <a:cubicBezTo>
                    <a:pt x="124109" y="41910"/>
                    <a:pt x="84803" y="45720"/>
                    <a:pt x="45497" y="50800"/>
                  </a:cubicBezTo>
                  <a:cubicBezTo>
                    <a:pt x="33235" y="50800"/>
                    <a:pt x="30695" y="53100"/>
                    <a:pt x="29425" y="65693"/>
                  </a:cubicBezTo>
                  <a:cubicBezTo>
                    <a:pt x="28155" y="84582"/>
                    <a:pt x="28155" y="103471"/>
                    <a:pt x="26885" y="122360"/>
                  </a:cubicBezTo>
                  <a:cubicBezTo>
                    <a:pt x="25615" y="153842"/>
                    <a:pt x="23075" y="184275"/>
                    <a:pt x="21805" y="215757"/>
                  </a:cubicBezTo>
                  <a:cubicBezTo>
                    <a:pt x="16725" y="249338"/>
                    <a:pt x="23075" y="1069968"/>
                    <a:pt x="25615" y="1103549"/>
                  </a:cubicBezTo>
                  <a:cubicBezTo>
                    <a:pt x="25615" y="1139228"/>
                    <a:pt x="25615" y="1175957"/>
                    <a:pt x="26885" y="1211637"/>
                  </a:cubicBezTo>
                  <a:cubicBezTo>
                    <a:pt x="26885" y="1237872"/>
                    <a:pt x="29425" y="1264107"/>
                    <a:pt x="29425" y="1290342"/>
                  </a:cubicBezTo>
                  <a:cubicBezTo>
                    <a:pt x="29425" y="1318676"/>
                    <a:pt x="29425" y="1347010"/>
                    <a:pt x="28155" y="1375664"/>
                  </a:cubicBezTo>
                  <a:lnTo>
                    <a:pt x="28155" y="1385825"/>
                  </a:lnTo>
                  <a:cubicBezTo>
                    <a:pt x="28155" y="1395985"/>
                    <a:pt x="31965" y="1399795"/>
                    <a:pt x="40855" y="1399795"/>
                  </a:cubicBezTo>
                  <a:cubicBezTo>
                    <a:pt x="54806" y="1399795"/>
                    <a:pt x="69287" y="1401064"/>
                    <a:pt x="82734" y="1401064"/>
                  </a:cubicBezTo>
                  <a:cubicBezTo>
                    <a:pt x="102387" y="1401064"/>
                    <a:pt x="123075" y="1398525"/>
                    <a:pt x="142728" y="1401064"/>
                  </a:cubicBezTo>
                  <a:cubicBezTo>
                    <a:pt x="174793" y="1404875"/>
                    <a:pt x="206859" y="1407414"/>
                    <a:pt x="238924" y="1406145"/>
                  </a:cubicBezTo>
                  <a:cubicBezTo>
                    <a:pt x="259612" y="1404875"/>
                    <a:pt x="279265" y="1407414"/>
                    <a:pt x="299952" y="1407414"/>
                  </a:cubicBezTo>
                  <a:cubicBezTo>
                    <a:pt x="329949" y="1407414"/>
                    <a:pt x="359946" y="1406145"/>
                    <a:pt x="389943" y="1407414"/>
                  </a:cubicBezTo>
                  <a:cubicBezTo>
                    <a:pt x="434421" y="1408685"/>
                    <a:pt x="922645" y="1398525"/>
                    <a:pt x="968157" y="1401064"/>
                  </a:cubicBezTo>
                  <a:cubicBezTo>
                    <a:pt x="987810" y="1402335"/>
                    <a:pt x="1007463" y="1403605"/>
                    <a:pt x="1026082" y="1403605"/>
                  </a:cubicBezTo>
                  <a:cubicBezTo>
                    <a:pt x="1060216" y="1406145"/>
                    <a:pt x="1093316" y="1402335"/>
                    <a:pt x="1127450" y="1406145"/>
                  </a:cubicBezTo>
                  <a:cubicBezTo>
                    <a:pt x="1155378" y="1408685"/>
                    <a:pt x="1183306" y="1408685"/>
                    <a:pt x="1211234" y="1411225"/>
                  </a:cubicBezTo>
                  <a:cubicBezTo>
                    <a:pt x="1252609" y="1415035"/>
                    <a:pt x="1293984" y="1417575"/>
                    <a:pt x="1335359" y="1418845"/>
                  </a:cubicBezTo>
                  <a:cubicBezTo>
                    <a:pt x="1351871" y="1418845"/>
                    <a:pt x="1369651" y="1417575"/>
                    <a:pt x="1389971" y="1417575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569200" y="2181294"/>
            <a:ext cx="720568" cy="720568"/>
            <a:chOff x="0" y="0"/>
            <a:chExt cx="960758" cy="960758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960758" cy="960758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234285" y="153802"/>
              <a:ext cx="492188" cy="79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267" b="1" spc="213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049781" y="2160088"/>
            <a:ext cx="720568" cy="720568"/>
            <a:chOff x="0" y="0"/>
            <a:chExt cx="960758" cy="960758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960758" cy="960758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34285" y="153802"/>
              <a:ext cx="492188" cy="79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267" b="1" spc="213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3576832" y="2139833"/>
            <a:ext cx="720568" cy="720568"/>
            <a:chOff x="0" y="0"/>
            <a:chExt cx="960758" cy="960758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960758" cy="960758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234285" y="153802"/>
              <a:ext cx="492188" cy="79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r>
                <a:rPr lang="en-US" sz="4267" b="1" spc="213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282507" y="5153495"/>
            <a:ext cx="2109094" cy="2680521"/>
            <a:chOff x="0" y="0"/>
            <a:chExt cx="1475355" cy="1875080"/>
          </a:xfrm>
        </p:grpSpPr>
        <p:sp>
          <p:nvSpPr>
            <p:cNvPr id="51" name="Freeform 51"/>
            <p:cNvSpPr/>
            <p:nvPr/>
          </p:nvSpPr>
          <p:spPr>
            <a:xfrm>
              <a:off x="39978" y="45156"/>
              <a:ext cx="1435377" cy="1829219"/>
            </a:xfrm>
            <a:custGeom>
              <a:avLst/>
              <a:gdLst/>
              <a:ahLst/>
              <a:cxnLst/>
              <a:rect l="l" t="t" r="r" b="b"/>
              <a:pathLst>
                <a:path w="1435377" h="1829219">
                  <a:moveTo>
                    <a:pt x="662" y="1799444"/>
                  </a:moveTo>
                  <a:cubicBezTo>
                    <a:pt x="-1878" y="1808334"/>
                    <a:pt x="3202" y="1814684"/>
                    <a:pt x="10617" y="1815954"/>
                  </a:cubicBezTo>
                  <a:cubicBezTo>
                    <a:pt x="19056" y="1817224"/>
                    <a:pt x="26441" y="1817224"/>
                    <a:pt x="34880" y="1817224"/>
                  </a:cubicBezTo>
                  <a:cubicBezTo>
                    <a:pt x="68638" y="1818494"/>
                    <a:pt x="102396" y="1818494"/>
                    <a:pt x="137210" y="1819764"/>
                  </a:cubicBezTo>
                  <a:cubicBezTo>
                    <a:pt x="156198" y="1821034"/>
                    <a:pt x="175187" y="1822304"/>
                    <a:pt x="193121" y="1823574"/>
                  </a:cubicBezTo>
                  <a:cubicBezTo>
                    <a:pt x="224770" y="1824844"/>
                    <a:pt x="255363" y="1824844"/>
                    <a:pt x="287011" y="1826114"/>
                  </a:cubicBezTo>
                  <a:cubicBezTo>
                    <a:pt x="299671" y="1826114"/>
                    <a:pt x="311275" y="1826114"/>
                    <a:pt x="323934" y="1824844"/>
                  </a:cubicBezTo>
                  <a:cubicBezTo>
                    <a:pt x="329209" y="1824844"/>
                    <a:pt x="335539" y="1823574"/>
                    <a:pt x="340813" y="1823574"/>
                  </a:cubicBezTo>
                  <a:cubicBezTo>
                    <a:pt x="361912" y="1824844"/>
                    <a:pt x="783889" y="1815954"/>
                    <a:pt x="804987" y="1817224"/>
                  </a:cubicBezTo>
                  <a:cubicBezTo>
                    <a:pt x="834526" y="1818494"/>
                    <a:pt x="915756" y="1818494"/>
                    <a:pt x="945295" y="1818494"/>
                  </a:cubicBezTo>
                  <a:cubicBezTo>
                    <a:pt x="956899" y="1818494"/>
                    <a:pt x="967448" y="1817224"/>
                    <a:pt x="979053" y="1817224"/>
                  </a:cubicBezTo>
                  <a:lnTo>
                    <a:pt x="1036020" y="1821034"/>
                  </a:lnTo>
                  <a:cubicBezTo>
                    <a:pt x="1077162" y="1823574"/>
                    <a:pt x="1117250" y="1821034"/>
                    <a:pt x="1158393" y="1824844"/>
                  </a:cubicBezTo>
                  <a:cubicBezTo>
                    <a:pt x="1226964" y="1829924"/>
                    <a:pt x="1296590" y="1823574"/>
                    <a:pt x="1371877" y="1828654"/>
                  </a:cubicBezTo>
                  <a:cubicBezTo>
                    <a:pt x="1392197" y="1829924"/>
                    <a:pt x="1412517" y="1828654"/>
                    <a:pt x="1435377" y="1828654"/>
                  </a:cubicBezTo>
                  <a:lnTo>
                    <a:pt x="1435377" y="1768964"/>
                  </a:lnTo>
                  <a:cubicBezTo>
                    <a:pt x="1434107" y="1701159"/>
                    <a:pt x="1432837" y="1635097"/>
                    <a:pt x="1432837" y="1564905"/>
                  </a:cubicBezTo>
                  <a:cubicBezTo>
                    <a:pt x="1432837" y="1483703"/>
                    <a:pt x="1436647" y="1401124"/>
                    <a:pt x="1430297" y="1319922"/>
                  </a:cubicBezTo>
                  <a:cubicBezTo>
                    <a:pt x="1422677" y="1266246"/>
                    <a:pt x="1411247" y="207864"/>
                    <a:pt x="1411247" y="154188"/>
                  </a:cubicBezTo>
                  <a:cubicBezTo>
                    <a:pt x="1408707" y="117028"/>
                    <a:pt x="1407437" y="78491"/>
                    <a:pt x="1404897" y="41331"/>
                  </a:cubicBezTo>
                  <a:cubicBezTo>
                    <a:pt x="1404897" y="30321"/>
                    <a:pt x="1403627" y="19310"/>
                    <a:pt x="1402357" y="5644"/>
                  </a:cubicBezTo>
                  <a:cubicBezTo>
                    <a:pt x="1392197" y="3104"/>
                    <a:pt x="1383307" y="1834"/>
                    <a:pt x="1373147" y="564"/>
                  </a:cubicBezTo>
                  <a:cubicBezTo>
                    <a:pt x="1365527" y="-706"/>
                    <a:pt x="1357907" y="564"/>
                    <a:pt x="1351557" y="564"/>
                  </a:cubicBezTo>
                  <a:lnTo>
                    <a:pt x="5342" y="5644"/>
                  </a:lnTo>
                  <a:lnTo>
                    <a:pt x="662" y="1799444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1430" y="16510"/>
              <a:ext cx="1414395" cy="1820470"/>
            </a:xfrm>
            <a:custGeom>
              <a:avLst/>
              <a:gdLst/>
              <a:ahLst/>
              <a:cxnLst/>
              <a:rect l="l" t="t" r="r" b="b"/>
              <a:pathLst>
                <a:path w="1414395" h="1820470">
                  <a:moveTo>
                    <a:pt x="1414395" y="1820470"/>
                  </a:moveTo>
                  <a:lnTo>
                    <a:pt x="0" y="1812850"/>
                  </a:lnTo>
                  <a:lnTo>
                    <a:pt x="0" y="645274"/>
                  </a:lnTo>
                  <a:lnTo>
                    <a:pt x="7620" y="20320"/>
                  </a:lnTo>
                  <a:lnTo>
                    <a:pt x="701668" y="0"/>
                  </a:lnTo>
                  <a:lnTo>
                    <a:pt x="1392805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-215" y="0"/>
              <a:ext cx="1438740" cy="1846434"/>
            </a:xfrm>
            <a:custGeom>
              <a:avLst/>
              <a:gdLst/>
              <a:ahLst/>
              <a:cxnLst/>
              <a:rect l="l" t="t" r="r" b="b"/>
              <a:pathLst>
                <a:path w="1438740" h="1846434">
                  <a:moveTo>
                    <a:pt x="1405720" y="21590"/>
                  </a:moveTo>
                  <a:cubicBezTo>
                    <a:pt x="1406990" y="34290"/>
                    <a:pt x="1406990" y="44450"/>
                    <a:pt x="1408260" y="54832"/>
                  </a:cubicBezTo>
                  <a:cubicBezTo>
                    <a:pt x="1410800" y="91992"/>
                    <a:pt x="1412070" y="130529"/>
                    <a:pt x="1414610" y="167689"/>
                  </a:cubicBezTo>
                  <a:cubicBezTo>
                    <a:pt x="1414610" y="221365"/>
                    <a:pt x="1427310" y="1279747"/>
                    <a:pt x="1433660" y="1333423"/>
                  </a:cubicBezTo>
                  <a:cubicBezTo>
                    <a:pt x="1440010" y="1414625"/>
                    <a:pt x="1436200" y="1497204"/>
                    <a:pt x="1436200" y="1578406"/>
                  </a:cubicBezTo>
                  <a:cubicBezTo>
                    <a:pt x="1436200" y="1649974"/>
                    <a:pt x="1437470" y="1716037"/>
                    <a:pt x="1438740" y="1786180"/>
                  </a:cubicBezTo>
                  <a:lnTo>
                    <a:pt x="1438740" y="1845870"/>
                  </a:lnTo>
                  <a:cubicBezTo>
                    <a:pt x="1415880" y="1845870"/>
                    <a:pt x="1395560" y="1847140"/>
                    <a:pt x="1375240" y="1845870"/>
                  </a:cubicBezTo>
                  <a:cubicBezTo>
                    <a:pt x="1306190" y="1840790"/>
                    <a:pt x="1236564" y="1847140"/>
                    <a:pt x="1167992" y="1842060"/>
                  </a:cubicBezTo>
                  <a:cubicBezTo>
                    <a:pt x="1126850" y="1838250"/>
                    <a:pt x="1086762" y="1840790"/>
                    <a:pt x="1045619" y="1838250"/>
                  </a:cubicBezTo>
                  <a:lnTo>
                    <a:pt x="988652" y="1834440"/>
                  </a:lnTo>
                  <a:cubicBezTo>
                    <a:pt x="977048" y="1834440"/>
                    <a:pt x="966499" y="1835710"/>
                    <a:pt x="954894" y="1835710"/>
                  </a:cubicBezTo>
                  <a:cubicBezTo>
                    <a:pt x="925356" y="1834440"/>
                    <a:pt x="844125" y="1835710"/>
                    <a:pt x="814587" y="1834440"/>
                  </a:cubicBezTo>
                  <a:cubicBezTo>
                    <a:pt x="793488" y="1833170"/>
                    <a:pt x="371512" y="1842060"/>
                    <a:pt x="350413" y="1840790"/>
                  </a:cubicBezTo>
                  <a:cubicBezTo>
                    <a:pt x="345138" y="1840790"/>
                    <a:pt x="338809" y="1842060"/>
                    <a:pt x="333534" y="1842060"/>
                  </a:cubicBezTo>
                  <a:cubicBezTo>
                    <a:pt x="320875" y="1842060"/>
                    <a:pt x="309270" y="1843330"/>
                    <a:pt x="296611" y="1843330"/>
                  </a:cubicBezTo>
                  <a:cubicBezTo>
                    <a:pt x="264963" y="1843330"/>
                    <a:pt x="234369" y="1842060"/>
                    <a:pt x="202721" y="1840790"/>
                  </a:cubicBezTo>
                  <a:cubicBezTo>
                    <a:pt x="183732" y="1839520"/>
                    <a:pt x="164743" y="1838250"/>
                    <a:pt x="146809" y="1836980"/>
                  </a:cubicBezTo>
                  <a:cubicBezTo>
                    <a:pt x="113051" y="1835710"/>
                    <a:pt x="79293" y="1834440"/>
                    <a:pt x="44480" y="1834440"/>
                  </a:cubicBezTo>
                  <a:cubicBezTo>
                    <a:pt x="34505" y="1834440"/>
                    <a:pt x="25615" y="1834440"/>
                    <a:pt x="15455" y="1833170"/>
                  </a:cubicBezTo>
                  <a:cubicBezTo>
                    <a:pt x="6565" y="1831900"/>
                    <a:pt x="1485" y="1825550"/>
                    <a:pt x="4025" y="1816660"/>
                  </a:cubicBezTo>
                  <a:cubicBezTo>
                    <a:pt x="12915" y="1784852"/>
                    <a:pt x="9105" y="1750445"/>
                    <a:pt x="7835" y="1714660"/>
                  </a:cubicBezTo>
                  <a:cubicBezTo>
                    <a:pt x="6565" y="1641716"/>
                    <a:pt x="2755" y="1570148"/>
                    <a:pt x="4025" y="1497204"/>
                  </a:cubicBezTo>
                  <a:cubicBezTo>
                    <a:pt x="1485" y="1406367"/>
                    <a:pt x="-3595" y="281923"/>
                    <a:pt x="4025" y="189710"/>
                  </a:cubicBezTo>
                  <a:cubicBezTo>
                    <a:pt x="5295" y="171818"/>
                    <a:pt x="4025" y="152550"/>
                    <a:pt x="5295" y="134658"/>
                  </a:cubicBezTo>
                  <a:cubicBezTo>
                    <a:pt x="6565" y="105755"/>
                    <a:pt x="9105" y="74100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919" y="30480"/>
                    <a:pt x="69799" y="29210"/>
                  </a:cubicBezTo>
                  <a:cubicBezTo>
                    <a:pt x="98282" y="25400"/>
                    <a:pt x="126765" y="22860"/>
                    <a:pt x="156304" y="20320"/>
                  </a:cubicBezTo>
                  <a:cubicBezTo>
                    <a:pt x="176348" y="17780"/>
                    <a:pt x="196391" y="16510"/>
                    <a:pt x="215380" y="13970"/>
                  </a:cubicBezTo>
                  <a:cubicBezTo>
                    <a:pt x="234369" y="11430"/>
                    <a:pt x="254413" y="8890"/>
                    <a:pt x="273402" y="8890"/>
                  </a:cubicBezTo>
                  <a:cubicBezTo>
                    <a:pt x="294501" y="7620"/>
                    <a:pt x="315600" y="10160"/>
                    <a:pt x="336699" y="8890"/>
                  </a:cubicBezTo>
                  <a:cubicBezTo>
                    <a:pt x="363072" y="8890"/>
                    <a:pt x="840961" y="6350"/>
                    <a:pt x="867334" y="5080"/>
                  </a:cubicBezTo>
                  <a:cubicBezTo>
                    <a:pt x="892653" y="3810"/>
                    <a:pt x="917971" y="2540"/>
                    <a:pt x="944345" y="2540"/>
                  </a:cubicBezTo>
                  <a:cubicBezTo>
                    <a:pt x="987597" y="1270"/>
                    <a:pt x="1029795" y="0"/>
                    <a:pt x="1073048" y="0"/>
                  </a:cubicBezTo>
                  <a:cubicBezTo>
                    <a:pt x="1090982" y="0"/>
                    <a:pt x="1109971" y="2540"/>
                    <a:pt x="1127905" y="2540"/>
                  </a:cubicBezTo>
                  <a:cubicBezTo>
                    <a:pt x="1177487" y="3810"/>
                    <a:pt x="1228124" y="5080"/>
                    <a:pt x="1277706" y="7620"/>
                  </a:cubicBezTo>
                  <a:cubicBezTo>
                    <a:pt x="1304080" y="8890"/>
                    <a:pt x="1330453" y="12700"/>
                    <a:pt x="1356827" y="16510"/>
                  </a:cubicBezTo>
                  <a:lnTo>
                    <a:pt x="1375240" y="16510"/>
                  </a:lnTo>
                  <a:cubicBezTo>
                    <a:pt x="1386670" y="17780"/>
                    <a:pt x="1395560" y="20320"/>
                    <a:pt x="1405720" y="21590"/>
                  </a:cubicBezTo>
                  <a:close/>
                  <a:moveTo>
                    <a:pt x="1415880" y="1829360"/>
                  </a:moveTo>
                  <a:cubicBezTo>
                    <a:pt x="1417150" y="1812850"/>
                    <a:pt x="1418420" y="1800150"/>
                    <a:pt x="1418420" y="1787450"/>
                  </a:cubicBezTo>
                  <a:cubicBezTo>
                    <a:pt x="1417150" y="1709155"/>
                    <a:pt x="1415880" y="1636211"/>
                    <a:pt x="1415880" y="1557761"/>
                  </a:cubicBezTo>
                  <a:cubicBezTo>
                    <a:pt x="1415880" y="1521977"/>
                    <a:pt x="1418420" y="1486193"/>
                    <a:pt x="1417150" y="1450409"/>
                  </a:cubicBezTo>
                  <a:cubicBezTo>
                    <a:pt x="1417150" y="1417378"/>
                    <a:pt x="1415880" y="1382970"/>
                    <a:pt x="1414610" y="1349939"/>
                  </a:cubicBezTo>
                  <a:cubicBezTo>
                    <a:pt x="1409530" y="1299015"/>
                    <a:pt x="1398100" y="244763"/>
                    <a:pt x="1398100" y="193839"/>
                  </a:cubicBezTo>
                  <a:cubicBezTo>
                    <a:pt x="1395560" y="151174"/>
                    <a:pt x="1393020" y="107132"/>
                    <a:pt x="1390480" y="64466"/>
                  </a:cubicBezTo>
                  <a:cubicBezTo>
                    <a:pt x="1389210" y="44450"/>
                    <a:pt x="1387940" y="43180"/>
                    <a:pt x="1371596" y="41910"/>
                  </a:cubicBezTo>
                  <a:cubicBezTo>
                    <a:pt x="1368431" y="41910"/>
                    <a:pt x="1366321" y="41910"/>
                    <a:pt x="1363157" y="40640"/>
                  </a:cubicBezTo>
                  <a:cubicBezTo>
                    <a:pt x="1336783" y="36830"/>
                    <a:pt x="1309354" y="31750"/>
                    <a:pt x="1282981" y="30480"/>
                  </a:cubicBezTo>
                  <a:cubicBezTo>
                    <a:pt x="1218630" y="26670"/>
                    <a:pt x="1153223" y="25400"/>
                    <a:pt x="1088872" y="22860"/>
                  </a:cubicBezTo>
                  <a:lnTo>
                    <a:pt x="1012916" y="22860"/>
                  </a:lnTo>
                  <a:cubicBezTo>
                    <a:pt x="979158" y="22860"/>
                    <a:pt x="945400" y="22860"/>
                    <a:pt x="912697" y="24130"/>
                  </a:cubicBezTo>
                  <a:cubicBezTo>
                    <a:pt x="884213" y="25400"/>
                    <a:pt x="404215" y="29210"/>
                    <a:pt x="375731" y="29210"/>
                  </a:cubicBezTo>
                  <a:cubicBezTo>
                    <a:pt x="329314" y="29210"/>
                    <a:pt x="282897" y="26670"/>
                    <a:pt x="236479" y="33020"/>
                  </a:cubicBezTo>
                  <a:cubicBezTo>
                    <a:pt x="212216" y="36830"/>
                    <a:pt x="189007" y="36830"/>
                    <a:pt x="165798" y="38100"/>
                  </a:cubicBezTo>
                  <a:cubicBezTo>
                    <a:pt x="125710" y="41910"/>
                    <a:pt x="85623" y="45720"/>
                    <a:pt x="45535" y="50800"/>
                  </a:cubicBezTo>
                  <a:cubicBezTo>
                    <a:pt x="33235" y="50800"/>
                    <a:pt x="30695" y="53456"/>
                    <a:pt x="29425" y="69971"/>
                  </a:cubicBezTo>
                  <a:cubicBezTo>
                    <a:pt x="28155" y="94745"/>
                    <a:pt x="28155" y="119519"/>
                    <a:pt x="26885" y="144292"/>
                  </a:cubicBezTo>
                  <a:cubicBezTo>
                    <a:pt x="25615" y="185581"/>
                    <a:pt x="23075" y="225494"/>
                    <a:pt x="21805" y="266784"/>
                  </a:cubicBezTo>
                  <a:cubicBezTo>
                    <a:pt x="16725" y="310825"/>
                    <a:pt x="23075" y="1387099"/>
                    <a:pt x="25615" y="1431141"/>
                  </a:cubicBezTo>
                  <a:cubicBezTo>
                    <a:pt x="25615" y="1477935"/>
                    <a:pt x="25615" y="1526106"/>
                    <a:pt x="26885" y="1572901"/>
                  </a:cubicBezTo>
                  <a:cubicBezTo>
                    <a:pt x="26885" y="1607308"/>
                    <a:pt x="29425" y="1641716"/>
                    <a:pt x="29425" y="1676124"/>
                  </a:cubicBezTo>
                  <a:cubicBezTo>
                    <a:pt x="29425" y="1713284"/>
                    <a:pt x="29425" y="1750445"/>
                    <a:pt x="28155" y="1787450"/>
                  </a:cubicBezTo>
                  <a:lnTo>
                    <a:pt x="28155" y="1797610"/>
                  </a:lnTo>
                  <a:cubicBezTo>
                    <a:pt x="28155" y="1807770"/>
                    <a:pt x="31965" y="1811580"/>
                    <a:pt x="40855" y="1811580"/>
                  </a:cubicBezTo>
                  <a:cubicBezTo>
                    <a:pt x="55029" y="1811580"/>
                    <a:pt x="69799" y="1812850"/>
                    <a:pt x="83513" y="1812850"/>
                  </a:cubicBezTo>
                  <a:cubicBezTo>
                    <a:pt x="103557" y="1812850"/>
                    <a:pt x="124655" y="1810310"/>
                    <a:pt x="144699" y="1812850"/>
                  </a:cubicBezTo>
                  <a:cubicBezTo>
                    <a:pt x="177403" y="1816660"/>
                    <a:pt x="210106" y="1819200"/>
                    <a:pt x="242809" y="1817930"/>
                  </a:cubicBezTo>
                  <a:cubicBezTo>
                    <a:pt x="263908" y="1816660"/>
                    <a:pt x="283952" y="1819200"/>
                    <a:pt x="305050" y="1819200"/>
                  </a:cubicBezTo>
                  <a:cubicBezTo>
                    <a:pt x="335644" y="1819200"/>
                    <a:pt x="366237" y="1817930"/>
                    <a:pt x="396830" y="1819200"/>
                  </a:cubicBezTo>
                  <a:cubicBezTo>
                    <a:pt x="442193" y="1820470"/>
                    <a:pt x="940125" y="1810310"/>
                    <a:pt x="986542" y="1812850"/>
                  </a:cubicBezTo>
                  <a:cubicBezTo>
                    <a:pt x="1006586" y="1814120"/>
                    <a:pt x="1026630" y="1815390"/>
                    <a:pt x="1045619" y="1815390"/>
                  </a:cubicBezTo>
                  <a:cubicBezTo>
                    <a:pt x="1080432" y="1817930"/>
                    <a:pt x="1114190" y="1814120"/>
                    <a:pt x="1149004" y="1817930"/>
                  </a:cubicBezTo>
                  <a:cubicBezTo>
                    <a:pt x="1177487" y="1820470"/>
                    <a:pt x="1205970" y="1820470"/>
                    <a:pt x="1234454" y="1823010"/>
                  </a:cubicBezTo>
                  <a:cubicBezTo>
                    <a:pt x="1276651" y="1826820"/>
                    <a:pt x="1318849" y="1829360"/>
                    <a:pt x="1361047" y="1830630"/>
                  </a:cubicBezTo>
                  <a:cubicBezTo>
                    <a:pt x="1377780" y="1830630"/>
                    <a:pt x="1395560" y="1829360"/>
                    <a:pt x="1415880" y="1829360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5605123" y="5132206"/>
            <a:ext cx="2175990" cy="2701810"/>
            <a:chOff x="0" y="0"/>
            <a:chExt cx="1522151" cy="1889972"/>
          </a:xfrm>
        </p:grpSpPr>
        <p:sp>
          <p:nvSpPr>
            <p:cNvPr id="55" name="Freeform 55"/>
            <p:cNvSpPr/>
            <p:nvPr/>
          </p:nvSpPr>
          <p:spPr>
            <a:xfrm>
              <a:off x="39980" y="45156"/>
              <a:ext cx="1482171" cy="1844111"/>
            </a:xfrm>
            <a:custGeom>
              <a:avLst/>
              <a:gdLst/>
              <a:ahLst/>
              <a:cxnLst/>
              <a:rect l="l" t="t" r="r" b="b"/>
              <a:pathLst>
                <a:path w="1482171" h="1844111">
                  <a:moveTo>
                    <a:pt x="660" y="1814336"/>
                  </a:moveTo>
                  <a:cubicBezTo>
                    <a:pt x="-1880" y="1823226"/>
                    <a:pt x="3200" y="1829576"/>
                    <a:pt x="10869" y="1830846"/>
                  </a:cubicBezTo>
                  <a:cubicBezTo>
                    <a:pt x="19606" y="1832116"/>
                    <a:pt x="27251" y="1832116"/>
                    <a:pt x="35988" y="1832116"/>
                  </a:cubicBezTo>
                  <a:cubicBezTo>
                    <a:pt x="70934" y="1833386"/>
                    <a:pt x="105881" y="1833386"/>
                    <a:pt x="141920" y="1834656"/>
                  </a:cubicBezTo>
                  <a:cubicBezTo>
                    <a:pt x="161578" y="1835926"/>
                    <a:pt x="181236" y="1837196"/>
                    <a:pt x="199801" y="1838466"/>
                  </a:cubicBezTo>
                  <a:cubicBezTo>
                    <a:pt x="232564" y="1839736"/>
                    <a:pt x="264235" y="1839736"/>
                    <a:pt x="296997" y="1841006"/>
                  </a:cubicBezTo>
                  <a:cubicBezTo>
                    <a:pt x="310102" y="1841006"/>
                    <a:pt x="322115" y="1841006"/>
                    <a:pt x="335221" y="1839736"/>
                  </a:cubicBezTo>
                  <a:cubicBezTo>
                    <a:pt x="340681" y="1839736"/>
                    <a:pt x="347234" y="1838466"/>
                    <a:pt x="352694" y="1838466"/>
                  </a:cubicBezTo>
                  <a:cubicBezTo>
                    <a:pt x="374536" y="1839736"/>
                    <a:pt x="811372" y="1830846"/>
                    <a:pt x="833214" y="1832116"/>
                  </a:cubicBezTo>
                  <a:cubicBezTo>
                    <a:pt x="863793" y="1833386"/>
                    <a:pt x="947884" y="1833386"/>
                    <a:pt x="978462" y="1833386"/>
                  </a:cubicBezTo>
                  <a:cubicBezTo>
                    <a:pt x="990475" y="1833386"/>
                    <a:pt x="1001396" y="1832116"/>
                    <a:pt x="1013409" y="1832116"/>
                  </a:cubicBezTo>
                  <a:lnTo>
                    <a:pt x="1072382" y="1835926"/>
                  </a:lnTo>
                  <a:cubicBezTo>
                    <a:pt x="1114974" y="1838466"/>
                    <a:pt x="1156473" y="1835926"/>
                    <a:pt x="1199065" y="1839736"/>
                  </a:cubicBezTo>
                  <a:cubicBezTo>
                    <a:pt x="1270051" y="1844816"/>
                    <a:pt x="1342129" y="1838466"/>
                    <a:pt x="1418671" y="1843546"/>
                  </a:cubicBezTo>
                  <a:cubicBezTo>
                    <a:pt x="1438991" y="1844816"/>
                    <a:pt x="1459311" y="1843546"/>
                    <a:pt x="1482171" y="1843546"/>
                  </a:cubicBezTo>
                  <a:lnTo>
                    <a:pt x="1482171" y="1783856"/>
                  </a:lnTo>
                  <a:cubicBezTo>
                    <a:pt x="1480901" y="1715714"/>
                    <a:pt x="1479631" y="1649084"/>
                    <a:pt x="1479631" y="1578289"/>
                  </a:cubicBezTo>
                  <a:cubicBezTo>
                    <a:pt x="1479631" y="1496390"/>
                    <a:pt x="1483441" y="1413102"/>
                    <a:pt x="1477091" y="1331202"/>
                  </a:cubicBezTo>
                  <a:cubicBezTo>
                    <a:pt x="1469471" y="1277065"/>
                    <a:pt x="1458041" y="209592"/>
                    <a:pt x="1458041" y="155455"/>
                  </a:cubicBezTo>
                  <a:cubicBezTo>
                    <a:pt x="1455501" y="117975"/>
                    <a:pt x="1454231" y="79107"/>
                    <a:pt x="1451691" y="41628"/>
                  </a:cubicBezTo>
                  <a:cubicBezTo>
                    <a:pt x="1451691" y="30523"/>
                    <a:pt x="1450421" y="19418"/>
                    <a:pt x="1449151" y="5644"/>
                  </a:cubicBezTo>
                  <a:cubicBezTo>
                    <a:pt x="1438991" y="3104"/>
                    <a:pt x="1430101" y="1834"/>
                    <a:pt x="1419941" y="564"/>
                  </a:cubicBezTo>
                  <a:cubicBezTo>
                    <a:pt x="1412321" y="-706"/>
                    <a:pt x="1404701" y="564"/>
                    <a:pt x="1398351" y="564"/>
                  </a:cubicBezTo>
                  <a:lnTo>
                    <a:pt x="5409" y="5644"/>
                  </a:lnTo>
                  <a:lnTo>
                    <a:pt x="660" y="1814336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11430" y="16510"/>
              <a:ext cx="1461191" cy="1835362"/>
            </a:xfrm>
            <a:custGeom>
              <a:avLst/>
              <a:gdLst/>
              <a:ahLst/>
              <a:cxnLst/>
              <a:rect l="l" t="t" r="r" b="b"/>
              <a:pathLst>
                <a:path w="1461191" h="1835362">
                  <a:moveTo>
                    <a:pt x="1461191" y="1835362"/>
                  </a:moveTo>
                  <a:lnTo>
                    <a:pt x="0" y="1827742"/>
                  </a:lnTo>
                  <a:lnTo>
                    <a:pt x="0" y="650513"/>
                  </a:lnTo>
                  <a:lnTo>
                    <a:pt x="7620" y="20320"/>
                  </a:lnTo>
                  <a:lnTo>
                    <a:pt x="725253" y="0"/>
                  </a:lnTo>
                  <a:lnTo>
                    <a:pt x="1439601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-215" y="0"/>
              <a:ext cx="1485535" cy="1861327"/>
            </a:xfrm>
            <a:custGeom>
              <a:avLst/>
              <a:gdLst/>
              <a:ahLst/>
              <a:cxnLst/>
              <a:rect l="l" t="t" r="r" b="b"/>
              <a:pathLst>
                <a:path w="1485535" h="1861327">
                  <a:moveTo>
                    <a:pt x="1452516" y="21590"/>
                  </a:moveTo>
                  <a:cubicBezTo>
                    <a:pt x="1453786" y="34290"/>
                    <a:pt x="1453786" y="44450"/>
                    <a:pt x="1455056" y="54857"/>
                  </a:cubicBezTo>
                  <a:cubicBezTo>
                    <a:pt x="1457596" y="92336"/>
                    <a:pt x="1458866" y="131204"/>
                    <a:pt x="1461406" y="168683"/>
                  </a:cubicBezTo>
                  <a:cubicBezTo>
                    <a:pt x="1461406" y="222821"/>
                    <a:pt x="1474106" y="1290294"/>
                    <a:pt x="1480456" y="1344431"/>
                  </a:cubicBezTo>
                  <a:cubicBezTo>
                    <a:pt x="1486806" y="1426331"/>
                    <a:pt x="1482996" y="1509619"/>
                    <a:pt x="1482996" y="1591518"/>
                  </a:cubicBezTo>
                  <a:cubicBezTo>
                    <a:pt x="1482996" y="1663701"/>
                    <a:pt x="1484266" y="1730331"/>
                    <a:pt x="1485536" y="1801072"/>
                  </a:cubicBezTo>
                  <a:lnTo>
                    <a:pt x="1485536" y="1860762"/>
                  </a:lnTo>
                  <a:cubicBezTo>
                    <a:pt x="1462676" y="1860762"/>
                    <a:pt x="1442356" y="1862032"/>
                    <a:pt x="1422036" y="1860762"/>
                  </a:cubicBezTo>
                  <a:cubicBezTo>
                    <a:pt x="1350653" y="1855682"/>
                    <a:pt x="1278575" y="1862032"/>
                    <a:pt x="1207589" y="1856952"/>
                  </a:cubicBezTo>
                  <a:cubicBezTo>
                    <a:pt x="1164998" y="1853142"/>
                    <a:pt x="1123498" y="1855682"/>
                    <a:pt x="1080907" y="1853142"/>
                  </a:cubicBezTo>
                  <a:lnTo>
                    <a:pt x="1021934" y="1849332"/>
                  </a:lnTo>
                  <a:cubicBezTo>
                    <a:pt x="1009921" y="1849332"/>
                    <a:pt x="999000" y="1850602"/>
                    <a:pt x="986987" y="1850602"/>
                  </a:cubicBezTo>
                  <a:cubicBezTo>
                    <a:pt x="956408" y="1849332"/>
                    <a:pt x="872317" y="1850602"/>
                    <a:pt x="841739" y="1849332"/>
                  </a:cubicBezTo>
                  <a:cubicBezTo>
                    <a:pt x="819897" y="1848062"/>
                    <a:pt x="383060" y="1856952"/>
                    <a:pt x="361218" y="1855682"/>
                  </a:cubicBezTo>
                  <a:cubicBezTo>
                    <a:pt x="355758" y="1855682"/>
                    <a:pt x="349205" y="1856952"/>
                    <a:pt x="343745" y="1856952"/>
                  </a:cubicBezTo>
                  <a:cubicBezTo>
                    <a:pt x="330640" y="1856952"/>
                    <a:pt x="318627" y="1858222"/>
                    <a:pt x="305522" y="1858222"/>
                  </a:cubicBezTo>
                  <a:cubicBezTo>
                    <a:pt x="272759" y="1858222"/>
                    <a:pt x="241088" y="1856952"/>
                    <a:pt x="208326" y="1855682"/>
                  </a:cubicBezTo>
                  <a:cubicBezTo>
                    <a:pt x="188668" y="1854412"/>
                    <a:pt x="169010" y="1853142"/>
                    <a:pt x="150445" y="1851872"/>
                  </a:cubicBezTo>
                  <a:cubicBezTo>
                    <a:pt x="115498" y="1850602"/>
                    <a:pt x="80551" y="1849332"/>
                    <a:pt x="44512" y="1849332"/>
                  </a:cubicBezTo>
                  <a:cubicBezTo>
                    <a:pt x="34505" y="1849332"/>
                    <a:pt x="25615" y="1849332"/>
                    <a:pt x="15455" y="1848062"/>
                  </a:cubicBezTo>
                  <a:cubicBezTo>
                    <a:pt x="6565" y="1846792"/>
                    <a:pt x="1485" y="1840442"/>
                    <a:pt x="4025" y="1831552"/>
                  </a:cubicBezTo>
                  <a:cubicBezTo>
                    <a:pt x="12915" y="1799738"/>
                    <a:pt x="9105" y="1765035"/>
                    <a:pt x="7835" y="1728943"/>
                  </a:cubicBezTo>
                  <a:cubicBezTo>
                    <a:pt x="6565" y="1655372"/>
                    <a:pt x="2755" y="1583190"/>
                    <a:pt x="4025" y="1509619"/>
                  </a:cubicBezTo>
                  <a:cubicBezTo>
                    <a:pt x="1485" y="1418002"/>
                    <a:pt x="-3595" y="283898"/>
                    <a:pt x="4025" y="190894"/>
                  </a:cubicBezTo>
                  <a:cubicBezTo>
                    <a:pt x="5295" y="172848"/>
                    <a:pt x="4025" y="153414"/>
                    <a:pt x="5295" y="135368"/>
                  </a:cubicBezTo>
                  <a:cubicBezTo>
                    <a:pt x="6565" y="106218"/>
                    <a:pt x="9105" y="74291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3249" y="30480"/>
                    <a:pt x="70722" y="29210"/>
                  </a:cubicBezTo>
                  <a:cubicBezTo>
                    <a:pt x="100209" y="25400"/>
                    <a:pt x="129695" y="22860"/>
                    <a:pt x="160274" y="20320"/>
                  </a:cubicBezTo>
                  <a:cubicBezTo>
                    <a:pt x="181023" y="17780"/>
                    <a:pt x="201773" y="16510"/>
                    <a:pt x="221431" y="13970"/>
                  </a:cubicBezTo>
                  <a:cubicBezTo>
                    <a:pt x="241088" y="11430"/>
                    <a:pt x="261838" y="8890"/>
                    <a:pt x="281496" y="8890"/>
                  </a:cubicBezTo>
                  <a:cubicBezTo>
                    <a:pt x="303338" y="7620"/>
                    <a:pt x="325179" y="10160"/>
                    <a:pt x="347021" y="8890"/>
                  </a:cubicBezTo>
                  <a:cubicBezTo>
                    <a:pt x="374324" y="8890"/>
                    <a:pt x="869041" y="6350"/>
                    <a:pt x="896343" y="5080"/>
                  </a:cubicBezTo>
                  <a:cubicBezTo>
                    <a:pt x="922553" y="3810"/>
                    <a:pt x="948764" y="2540"/>
                    <a:pt x="976066" y="2540"/>
                  </a:cubicBezTo>
                  <a:cubicBezTo>
                    <a:pt x="1020842" y="1270"/>
                    <a:pt x="1064525" y="0"/>
                    <a:pt x="1109301" y="0"/>
                  </a:cubicBezTo>
                  <a:cubicBezTo>
                    <a:pt x="1127867" y="0"/>
                    <a:pt x="1147524" y="2540"/>
                    <a:pt x="1166090" y="2540"/>
                  </a:cubicBezTo>
                  <a:cubicBezTo>
                    <a:pt x="1217418" y="3810"/>
                    <a:pt x="1269838" y="5080"/>
                    <a:pt x="1321167" y="7620"/>
                  </a:cubicBezTo>
                  <a:cubicBezTo>
                    <a:pt x="1348469" y="8890"/>
                    <a:pt x="1375771" y="12700"/>
                    <a:pt x="1403074" y="16510"/>
                  </a:cubicBezTo>
                  <a:lnTo>
                    <a:pt x="1422036" y="16510"/>
                  </a:lnTo>
                  <a:cubicBezTo>
                    <a:pt x="1433466" y="17780"/>
                    <a:pt x="1442356" y="20320"/>
                    <a:pt x="1452516" y="21590"/>
                  </a:cubicBezTo>
                  <a:close/>
                  <a:moveTo>
                    <a:pt x="1462676" y="1844252"/>
                  </a:moveTo>
                  <a:cubicBezTo>
                    <a:pt x="1463946" y="1827742"/>
                    <a:pt x="1465216" y="1815042"/>
                    <a:pt x="1465216" y="1802342"/>
                  </a:cubicBezTo>
                  <a:cubicBezTo>
                    <a:pt x="1463946" y="1723391"/>
                    <a:pt x="1462676" y="1649820"/>
                    <a:pt x="1462676" y="1570696"/>
                  </a:cubicBezTo>
                  <a:cubicBezTo>
                    <a:pt x="1462676" y="1534605"/>
                    <a:pt x="1465216" y="1498514"/>
                    <a:pt x="1463946" y="1462422"/>
                  </a:cubicBezTo>
                  <a:cubicBezTo>
                    <a:pt x="1463946" y="1429107"/>
                    <a:pt x="1462676" y="1394404"/>
                    <a:pt x="1461406" y="1361089"/>
                  </a:cubicBezTo>
                  <a:cubicBezTo>
                    <a:pt x="1456326" y="1309728"/>
                    <a:pt x="1444896" y="246419"/>
                    <a:pt x="1444896" y="195058"/>
                  </a:cubicBezTo>
                  <a:cubicBezTo>
                    <a:pt x="1442356" y="152026"/>
                    <a:pt x="1439816" y="107606"/>
                    <a:pt x="1437276" y="64574"/>
                  </a:cubicBezTo>
                  <a:cubicBezTo>
                    <a:pt x="1436006" y="44450"/>
                    <a:pt x="1434736" y="43180"/>
                    <a:pt x="1418363" y="41910"/>
                  </a:cubicBezTo>
                  <a:cubicBezTo>
                    <a:pt x="1415086" y="41910"/>
                    <a:pt x="1412902" y="41910"/>
                    <a:pt x="1409626" y="40640"/>
                  </a:cubicBezTo>
                  <a:cubicBezTo>
                    <a:pt x="1382324" y="36830"/>
                    <a:pt x="1353929" y="31750"/>
                    <a:pt x="1326627" y="30480"/>
                  </a:cubicBezTo>
                  <a:cubicBezTo>
                    <a:pt x="1260010" y="26670"/>
                    <a:pt x="1192300" y="25400"/>
                    <a:pt x="1125682" y="22860"/>
                  </a:cubicBezTo>
                  <a:lnTo>
                    <a:pt x="1047052" y="22860"/>
                  </a:lnTo>
                  <a:cubicBezTo>
                    <a:pt x="1012105" y="22860"/>
                    <a:pt x="977158" y="22860"/>
                    <a:pt x="943303" y="24130"/>
                  </a:cubicBezTo>
                  <a:cubicBezTo>
                    <a:pt x="913817" y="25400"/>
                    <a:pt x="416915" y="29210"/>
                    <a:pt x="387429" y="29210"/>
                  </a:cubicBezTo>
                  <a:cubicBezTo>
                    <a:pt x="339377" y="29210"/>
                    <a:pt x="291325" y="26670"/>
                    <a:pt x="243273" y="33020"/>
                  </a:cubicBezTo>
                  <a:cubicBezTo>
                    <a:pt x="218154" y="36830"/>
                    <a:pt x="194128" y="36830"/>
                    <a:pt x="170102" y="38100"/>
                  </a:cubicBezTo>
                  <a:cubicBezTo>
                    <a:pt x="128603" y="41910"/>
                    <a:pt x="87103" y="45720"/>
                    <a:pt x="45604" y="50800"/>
                  </a:cubicBezTo>
                  <a:cubicBezTo>
                    <a:pt x="33235" y="50800"/>
                    <a:pt x="30695" y="53469"/>
                    <a:pt x="29425" y="70126"/>
                  </a:cubicBezTo>
                  <a:cubicBezTo>
                    <a:pt x="28155" y="95113"/>
                    <a:pt x="28155" y="120099"/>
                    <a:pt x="26885" y="145085"/>
                  </a:cubicBezTo>
                  <a:cubicBezTo>
                    <a:pt x="25615" y="186729"/>
                    <a:pt x="23075" y="226985"/>
                    <a:pt x="21805" y="268629"/>
                  </a:cubicBezTo>
                  <a:cubicBezTo>
                    <a:pt x="16725" y="313049"/>
                    <a:pt x="23075" y="1398568"/>
                    <a:pt x="25615" y="1442988"/>
                  </a:cubicBezTo>
                  <a:cubicBezTo>
                    <a:pt x="25615" y="1490185"/>
                    <a:pt x="25615" y="1538769"/>
                    <a:pt x="26885" y="1585966"/>
                  </a:cubicBezTo>
                  <a:cubicBezTo>
                    <a:pt x="26885" y="1620669"/>
                    <a:pt x="29425" y="1655372"/>
                    <a:pt x="29425" y="1690076"/>
                  </a:cubicBezTo>
                  <a:cubicBezTo>
                    <a:pt x="29425" y="1727555"/>
                    <a:pt x="29425" y="1765035"/>
                    <a:pt x="28155" y="1802342"/>
                  </a:cubicBezTo>
                  <a:lnTo>
                    <a:pt x="28155" y="1812502"/>
                  </a:lnTo>
                  <a:cubicBezTo>
                    <a:pt x="28155" y="1822662"/>
                    <a:pt x="31965" y="1826472"/>
                    <a:pt x="40855" y="1826472"/>
                  </a:cubicBezTo>
                  <a:cubicBezTo>
                    <a:pt x="55433" y="1826472"/>
                    <a:pt x="70722" y="1827742"/>
                    <a:pt x="84919" y="1827742"/>
                  </a:cubicBezTo>
                  <a:cubicBezTo>
                    <a:pt x="105669" y="1827742"/>
                    <a:pt x="127511" y="1825202"/>
                    <a:pt x="148261" y="1827742"/>
                  </a:cubicBezTo>
                  <a:cubicBezTo>
                    <a:pt x="182115" y="1831552"/>
                    <a:pt x="215970" y="1834092"/>
                    <a:pt x="249825" y="1832822"/>
                  </a:cubicBezTo>
                  <a:cubicBezTo>
                    <a:pt x="271667" y="1831552"/>
                    <a:pt x="292417" y="1834092"/>
                    <a:pt x="314258" y="1834092"/>
                  </a:cubicBezTo>
                  <a:cubicBezTo>
                    <a:pt x="345929" y="1834092"/>
                    <a:pt x="377600" y="1832822"/>
                    <a:pt x="409270" y="1834092"/>
                  </a:cubicBezTo>
                  <a:cubicBezTo>
                    <a:pt x="456230" y="1835362"/>
                    <a:pt x="971697" y="1825202"/>
                    <a:pt x="1019749" y="1827742"/>
                  </a:cubicBezTo>
                  <a:cubicBezTo>
                    <a:pt x="1040499" y="1829012"/>
                    <a:pt x="1061249" y="1830282"/>
                    <a:pt x="1080907" y="1830282"/>
                  </a:cubicBezTo>
                  <a:cubicBezTo>
                    <a:pt x="1116946" y="1832822"/>
                    <a:pt x="1151893" y="1829012"/>
                    <a:pt x="1187932" y="1832822"/>
                  </a:cubicBezTo>
                  <a:cubicBezTo>
                    <a:pt x="1217418" y="1835362"/>
                    <a:pt x="1246904" y="1835362"/>
                    <a:pt x="1276391" y="1837902"/>
                  </a:cubicBezTo>
                  <a:cubicBezTo>
                    <a:pt x="1320075" y="1841712"/>
                    <a:pt x="1363758" y="1844252"/>
                    <a:pt x="1407442" y="1845522"/>
                  </a:cubicBezTo>
                  <a:cubicBezTo>
                    <a:pt x="1424576" y="1845522"/>
                    <a:pt x="1442356" y="1844252"/>
                    <a:pt x="1462676" y="1844252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950325" y="5153495"/>
            <a:ext cx="2150875" cy="2680521"/>
            <a:chOff x="0" y="0"/>
            <a:chExt cx="1504582" cy="1875080"/>
          </a:xfrm>
        </p:grpSpPr>
        <p:sp>
          <p:nvSpPr>
            <p:cNvPr id="59" name="Freeform 59"/>
            <p:cNvSpPr/>
            <p:nvPr/>
          </p:nvSpPr>
          <p:spPr>
            <a:xfrm>
              <a:off x="39979" y="45156"/>
              <a:ext cx="1464603" cy="1829219"/>
            </a:xfrm>
            <a:custGeom>
              <a:avLst/>
              <a:gdLst/>
              <a:ahLst/>
              <a:cxnLst/>
              <a:rect l="l" t="t" r="r" b="b"/>
              <a:pathLst>
                <a:path w="1464603" h="1829219">
                  <a:moveTo>
                    <a:pt x="661" y="1799444"/>
                  </a:moveTo>
                  <a:cubicBezTo>
                    <a:pt x="-1879" y="1808334"/>
                    <a:pt x="3201" y="1814684"/>
                    <a:pt x="10775" y="1815954"/>
                  </a:cubicBezTo>
                  <a:cubicBezTo>
                    <a:pt x="19400" y="1817224"/>
                    <a:pt x="26947" y="1817224"/>
                    <a:pt x="35572" y="1817224"/>
                  </a:cubicBezTo>
                  <a:cubicBezTo>
                    <a:pt x="70073" y="1818494"/>
                    <a:pt x="104573" y="1818494"/>
                    <a:pt x="140152" y="1819764"/>
                  </a:cubicBezTo>
                  <a:cubicBezTo>
                    <a:pt x="159559" y="1821034"/>
                    <a:pt x="178965" y="1822304"/>
                    <a:pt x="197294" y="1823574"/>
                  </a:cubicBezTo>
                  <a:cubicBezTo>
                    <a:pt x="229638" y="1824844"/>
                    <a:pt x="260904" y="1824844"/>
                    <a:pt x="293249" y="1826114"/>
                  </a:cubicBezTo>
                  <a:cubicBezTo>
                    <a:pt x="306186" y="1826114"/>
                    <a:pt x="318046" y="1826114"/>
                    <a:pt x="330984" y="1824844"/>
                  </a:cubicBezTo>
                  <a:cubicBezTo>
                    <a:pt x="336374" y="1824844"/>
                    <a:pt x="342843" y="1823574"/>
                    <a:pt x="348234" y="1823574"/>
                  </a:cubicBezTo>
                  <a:cubicBezTo>
                    <a:pt x="369797" y="1824844"/>
                    <a:pt x="801054" y="1815954"/>
                    <a:pt x="822617" y="1817224"/>
                  </a:cubicBezTo>
                  <a:cubicBezTo>
                    <a:pt x="852805" y="1818494"/>
                    <a:pt x="935822" y="1818494"/>
                    <a:pt x="966010" y="1818494"/>
                  </a:cubicBezTo>
                  <a:cubicBezTo>
                    <a:pt x="977870" y="1818494"/>
                    <a:pt x="988651" y="1817224"/>
                    <a:pt x="1000511" y="1817224"/>
                  </a:cubicBezTo>
                  <a:lnTo>
                    <a:pt x="1058731" y="1821034"/>
                  </a:lnTo>
                  <a:cubicBezTo>
                    <a:pt x="1100779" y="1823574"/>
                    <a:pt x="1141748" y="1821034"/>
                    <a:pt x="1183796" y="1824844"/>
                  </a:cubicBezTo>
                  <a:cubicBezTo>
                    <a:pt x="1253875" y="1829924"/>
                    <a:pt x="1325032" y="1823574"/>
                    <a:pt x="1401103" y="1828654"/>
                  </a:cubicBezTo>
                  <a:cubicBezTo>
                    <a:pt x="1421423" y="1829924"/>
                    <a:pt x="1441743" y="1828654"/>
                    <a:pt x="1464603" y="1828654"/>
                  </a:cubicBezTo>
                  <a:lnTo>
                    <a:pt x="1464603" y="1768964"/>
                  </a:lnTo>
                  <a:cubicBezTo>
                    <a:pt x="1463333" y="1701159"/>
                    <a:pt x="1462063" y="1635097"/>
                    <a:pt x="1462063" y="1564905"/>
                  </a:cubicBezTo>
                  <a:cubicBezTo>
                    <a:pt x="1462063" y="1483703"/>
                    <a:pt x="1465873" y="1401124"/>
                    <a:pt x="1459523" y="1319922"/>
                  </a:cubicBezTo>
                  <a:cubicBezTo>
                    <a:pt x="1451903" y="1266246"/>
                    <a:pt x="1440473" y="207864"/>
                    <a:pt x="1440473" y="154188"/>
                  </a:cubicBezTo>
                  <a:cubicBezTo>
                    <a:pt x="1437933" y="117028"/>
                    <a:pt x="1436663" y="78491"/>
                    <a:pt x="1434123" y="41331"/>
                  </a:cubicBezTo>
                  <a:cubicBezTo>
                    <a:pt x="1434123" y="30321"/>
                    <a:pt x="1432853" y="19310"/>
                    <a:pt x="1431583" y="5644"/>
                  </a:cubicBezTo>
                  <a:cubicBezTo>
                    <a:pt x="1421423" y="3104"/>
                    <a:pt x="1412533" y="1834"/>
                    <a:pt x="1402373" y="564"/>
                  </a:cubicBezTo>
                  <a:cubicBezTo>
                    <a:pt x="1394753" y="-706"/>
                    <a:pt x="1387133" y="564"/>
                    <a:pt x="1380783" y="564"/>
                  </a:cubicBezTo>
                  <a:lnTo>
                    <a:pt x="5384" y="5644"/>
                  </a:lnTo>
                  <a:lnTo>
                    <a:pt x="661" y="1799444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1430" y="16510"/>
              <a:ext cx="1443622" cy="1820470"/>
            </a:xfrm>
            <a:custGeom>
              <a:avLst/>
              <a:gdLst/>
              <a:ahLst/>
              <a:cxnLst/>
              <a:rect l="l" t="t" r="r" b="b"/>
              <a:pathLst>
                <a:path w="1443622" h="1820470">
                  <a:moveTo>
                    <a:pt x="1443622" y="1820470"/>
                  </a:moveTo>
                  <a:lnTo>
                    <a:pt x="0" y="1812850"/>
                  </a:lnTo>
                  <a:lnTo>
                    <a:pt x="0" y="645274"/>
                  </a:lnTo>
                  <a:lnTo>
                    <a:pt x="7620" y="20320"/>
                  </a:lnTo>
                  <a:lnTo>
                    <a:pt x="716398" y="0"/>
                  </a:lnTo>
                  <a:lnTo>
                    <a:pt x="1422032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-215" y="0"/>
              <a:ext cx="1467967" cy="1846434"/>
            </a:xfrm>
            <a:custGeom>
              <a:avLst/>
              <a:gdLst/>
              <a:ahLst/>
              <a:cxnLst/>
              <a:rect l="l" t="t" r="r" b="b"/>
              <a:pathLst>
                <a:path w="1467967" h="1846434">
                  <a:moveTo>
                    <a:pt x="1434947" y="21590"/>
                  </a:moveTo>
                  <a:cubicBezTo>
                    <a:pt x="1436217" y="34290"/>
                    <a:pt x="1436217" y="44450"/>
                    <a:pt x="1437487" y="54832"/>
                  </a:cubicBezTo>
                  <a:cubicBezTo>
                    <a:pt x="1440027" y="91992"/>
                    <a:pt x="1441297" y="130529"/>
                    <a:pt x="1443837" y="167689"/>
                  </a:cubicBezTo>
                  <a:cubicBezTo>
                    <a:pt x="1443837" y="221365"/>
                    <a:pt x="1456537" y="1279747"/>
                    <a:pt x="1462887" y="1333423"/>
                  </a:cubicBezTo>
                  <a:cubicBezTo>
                    <a:pt x="1469237" y="1414625"/>
                    <a:pt x="1465427" y="1497204"/>
                    <a:pt x="1465427" y="1578406"/>
                  </a:cubicBezTo>
                  <a:cubicBezTo>
                    <a:pt x="1465427" y="1649974"/>
                    <a:pt x="1466697" y="1716037"/>
                    <a:pt x="1467967" y="1786180"/>
                  </a:cubicBezTo>
                  <a:lnTo>
                    <a:pt x="1467967" y="1845870"/>
                  </a:lnTo>
                  <a:cubicBezTo>
                    <a:pt x="1445107" y="1845870"/>
                    <a:pt x="1424787" y="1847140"/>
                    <a:pt x="1404467" y="1845870"/>
                  </a:cubicBezTo>
                  <a:cubicBezTo>
                    <a:pt x="1333960" y="1840790"/>
                    <a:pt x="1262803" y="1847140"/>
                    <a:pt x="1192723" y="1842060"/>
                  </a:cubicBezTo>
                  <a:cubicBezTo>
                    <a:pt x="1150676" y="1838250"/>
                    <a:pt x="1109706" y="1840790"/>
                    <a:pt x="1067659" y="1838250"/>
                  </a:cubicBezTo>
                  <a:lnTo>
                    <a:pt x="1009439" y="1834440"/>
                  </a:lnTo>
                  <a:cubicBezTo>
                    <a:pt x="997579" y="1834440"/>
                    <a:pt x="986798" y="1835710"/>
                    <a:pt x="974938" y="1835710"/>
                  </a:cubicBezTo>
                  <a:cubicBezTo>
                    <a:pt x="944750" y="1834440"/>
                    <a:pt x="861733" y="1835710"/>
                    <a:pt x="831545" y="1834440"/>
                  </a:cubicBezTo>
                  <a:cubicBezTo>
                    <a:pt x="809982" y="1833170"/>
                    <a:pt x="378725" y="1842060"/>
                    <a:pt x="357162" y="1840790"/>
                  </a:cubicBezTo>
                  <a:cubicBezTo>
                    <a:pt x="351771" y="1840790"/>
                    <a:pt x="345302" y="1842060"/>
                    <a:pt x="339911" y="1842060"/>
                  </a:cubicBezTo>
                  <a:cubicBezTo>
                    <a:pt x="326974" y="1842060"/>
                    <a:pt x="315114" y="1843330"/>
                    <a:pt x="302176" y="1843330"/>
                  </a:cubicBezTo>
                  <a:cubicBezTo>
                    <a:pt x="269832" y="1843330"/>
                    <a:pt x="238566" y="1842060"/>
                    <a:pt x="206222" y="1840790"/>
                  </a:cubicBezTo>
                  <a:cubicBezTo>
                    <a:pt x="186815" y="1839520"/>
                    <a:pt x="167408" y="1838250"/>
                    <a:pt x="149080" y="1836980"/>
                  </a:cubicBezTo>
                  <a:cubicBezTo>
                    <a:pt x="114579" y="1835710"/>
                    <a:pt x="80079" y="1834440"/>
                    <a:pt x="44500" y="1834440"/>
                  </a:cubicBezTo>
                  <a:cubicBezTo>
                    <a:pt x="34505" y="1834440"/>
                    <a:pt x="25615" y="1834440"/>
                    <a:pt x="15455" y="1833170"/>
                  </a:cubicBezTo>
                  <a:cubicBezTo>
                    <a:pt x="6565" y="1831900"/>
                    <a:pt x="1485" y="1825550"/>
                    <a:pt x="4025" y="1816660"/>
                  </a:cubicBezTo>
                  <a:cubicBezTo>
                    <a:pt x="12915" y="1784852"/>
                    <a:pt x="9105" y="1750445"/>
                    <a:pt x="7835" y="1714660"/>
                  </a:cubicBezTo>
                  <a:cubicBezTo>
                    <a:pt x="6565" y="1641716"/>
                    <a:pt x="2755" y="1570148"/>
                    <a:pt x="4025" y="1497204"/>
                  </a:cubicBezTo>
                  <a:cubicBezTo>
                    <a:pt x="1485" y="1406367"/>
                    <a:pt x="-3595" y="281923"/>
                    <a:pt x="4025" y="189710"/>
                  </a:cubicBezTo>
                  <a:cubicBezTo>
                    <a:pt x="5295" y="171818"/>
                    <a:pt x="4025" y="152550"/>
                    <a:pt x="5295" y="134658"/>
                  </a:cubicBezTo>
                  <a:cubicBezTo>
                    <a:pt x="6565" y="105755"/>
                    <a:pt x="9105" y="74100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3125" y="30480"/>
                    <a:pt x="70375" y="29210"/>
                  </a:cubicBezTo>
                  <a:cubicBezTo>
                    <a:pt x="99485" y="25400"/>
                    <a:pt x="128595" y="22860"/>
                    <a:pt x="158783" y="20320"/>
                  </a:cubicBezTo>
                  <a:cubicBezTo>
                    <a:pt x="179268" y="17780"/>
                    <a:pt x="199753" y="16510"/>
                    <a:pt x="219159" y="13970"/>
                  </a:cubicBezTo>
                  <a:cubicBezTo>
                    <a:pt x="238566" y="11430"/>
                    <a:pt x="259051" y="8890"/>
                    <a:pt x="278457" y="8890"/>
                  </a:cubicBezTo>
                  <a:cubicBezTo>
                    <a:pt x="300020" y="7620"/>
                    <a:pt x="321583" y="10160"/>
                    <a:pt x="343146" y="8890"/>
                  </a:cubicBezTo>
                  <a:cubicBezTo>
                    <a:pt x="370099" y="8890"/>
                    <a:pt x="858499" y="6350"/>
                    <a:pt x="885452" y="5080"/>
                  </a:cubicBezTo>
                  <a:cubicBezTo>
                    <a:pt x="911328" y="3810"/>
                    <a:pt x="937203" y="2540"/>
                    <a:pt x="964157" y="2540"/>
                  </a:cubicBezTo>
                  <a:cubicBezTo>
                    <a:pt x="1008361" y="1270"/>
                    <a:pt x="1051486" y="0"/>
                    <a:pt x="1095690" y="0"/>
                  </a:cubicBezTo>
                  <a:cubicBezTo>
                    <a:pt x="1114019" y="0"/>
                    <a:pt x="1133425" y="2540"/>
                    <a:pt x="1151754" y="2540"/>
                  </a:cubicBezTo>
                  <a:cubicBezTo>
                    <a:pt x="1202427" y="3810"/>
                    <a:pt x="1254178" y="5080"/>
                    <a:pt x="1304850" y="7620"/>
                  </a:cubicBezTo>
                  <a:cubicBezTo>
                    <a:pt x="1331804" y="8890"/>
                    <a:pt x="1358758" y="12700"/>
                    <a:pt x="1385711" y="16510"/>
                  </a:cubicBezTo>
                  <a:lnTo>
                    <a:pt x="1404467" y="16510"/>
                  </a:lnTo>
                  <a:cubicBezTo>
                    <a:pt x="1415897" y="17780"/>
                    <a:pt x="1424787" y="20320"/>
                    <a:pt x="1434947" y="21590"/>
                  </a:cubicBezTo>
                  <a:close/>
                  <a:moveTo>
                    <a:pt x="1445107" y="1829360"/>
                  </a:moveTo>
                  <a:cubicBezTo>
                    <a:pt x="1446377" y="1812850"/>
                    <a:pt x="1447647" y="1800150"/>
                    <a:pt x="1447647" y="1787450"/>
                  </a:cubicBezTo>
                  <a:cubicBezTo>
                    <a:pt x="1446377" y="1709155"/>
                    <a:pt x="1445107" y="1636211"/>
                    <a:pt x="1445107" y="1557761"/>
                  </a:cubicBezTo>
                  <a:cubicBezTo>
                    <a:pt x="1445107" y="1521977"/>
                    <a:pt x="1447647" y="1486193"/>
                    <a:pt x="1446377" y="1450409"/>
                  </a:cubicBezTo>
                  <a:cubicBezTo>
                    <a:pt x="1446377" y="1417378"/>
                    <a:pt x="1445107" y="1382970"/>
                    <a:pt x="1443837" y="1349939"/>
                  </a:cubicBezTo>
                  <a:cubicBezTo>
                    <a:pt x="1438757" y="1299015"/>
                    <a:pt x="1427327" y="244763"/>
                    <a:pt x="1427327" y="193839"/>
                  </a:cubicBezTo>
                  <a:cubicBezTo>
                    <a:pt x="1424787" y="151174"/>
                    <a:pt x="1422247" y="107132"/>
                    <a:pt x="1419707" y="64466"/>
                  </a:cubicBezTo>
                  <a:cubicBezTo>
                    <a:pt x="1418437" y="44450"/>
                    <a:pt x="1417167" y="43180"/>
                    <a:pt x="1400805" y="41910"/>
                  </a:cubicBezTo>
                  <a:cubicBezTo>
                    <a:pt x="1397571" y="41910"/>
                    <a:pt x="1395414" y="41910"/>
                    <a:pt x="1392180" y="40640"/>
                  </a:cubicBezTo>
                  <a:cubicBezTo>
                    <a:pt x="1365226" y="36830"/>
                    <a:pt x="1337195" y="31750"/>
                    <a:pt x="1310241" y="30480"/>
                  </a:cubicBezTo>
                  <a:cubicBezTo>
                    <a:pt x="1244474" y="26670"/>
                    <a:pt x="1177629" y="25400"/>
                    <a:pt x="1111863" y="22860"/>
                  </a:cubicBezTo>
                  <a:lnTo>
                    <a:pt x="1034236" y="22860"/>
                  </a:lnTo>
                  <a:cubicBezTo>
                    <a:pt x="999735" y="22860"/>
                    <a:pt x="965235" y="22860"/>
                    <a:pt x="931812" y="24130"/>
                  </a:cubicBezTo>
                  <a:cubicBezTo>
                    <a:pt x="902703" y="25400"/>
                    <a:pt x="412147" y="29210"/>
                    <a:pt x="383037" y="29210"/>
                  </a:cubicBezTo>
                  <a:cubicBezTo>
                    <a:pt x="335599" y="29210"/>
                    <a:pt x="288160" y="26670"/>
                    <a:pt x="240722" y="33020"/>
                  </a:cubicBezTo>
                  <a:cubicBezTo>
                    <a:pt x="215925" y="36830"/>
                    <a:pt x="192206" y="36830"/>
                    <a:pt x="168486" y="38100"/>
                  </a:cubicBezTo>
                  <a:cubicBezTo>
                    <a:pt x="127517" y="41910"/>
                    <a:pt x="86548" y="45720"/>
                    <a:pt x="45578" y="50800"/>
                  </a:cubicBezTo>
                  <a:cubicBezTo>
                    <a:pt x="33235" y="50800"/>
                    <a:pt x="30695" y="53456"/>
                    <a:pt x="29425" y="69971"/>
                  </a:cubicBezTo>
                  <a:cubicBezTo>
                    <a:pt x="28155" y="94745"/>
                    <a:pt x="28155" y="119519"/>
                    <a:pt x="26885" y="144292"/>
                  </a:cubicBezTo>
                  <a:cubicBezTo>
                    <a:pt x="25615" y="185581"/>
                    <a:pt x="23075" y="225494"/>
                    <a:pt x="21805" y="266784"/>
                  </a:cubicBezTo>
                  <a:cubicBezTo>
                    <a:pt x="16725" y="310825"/>
                    <a:pt x="23075" y="1387099"/>
                    <a:pt x="25615" y="1431141"/>
                  </a:cubicBezTo>
                  <a:cubicBezTo>
                    <a:pt x="25615" y="1477935"/>
                    <a:pt x="25615" y="1526106"/>
                    <a:pt x="26885" y="1572901"/>
                  </a:cubicBezTo>
                  <a:cubicBezTo>
                    <a:pt x="26885" y="1607308"/>
                    <a:pt x="29425" y="1641716"/>
                    <a:pt x="29425" y="1676124"/>
                  </a:cubicBezTo>
                  <a:cubicBezTo>
                    <a:pt x="29425" y="1713284"/>
                    <a:pt x="29425" y="1750445"/>
                    <a:pt x="28155" y="1787450"/>
                  </a:cubicBezTo>
                  <a:lnTo>
                    <a:pt x="28155" y="1797610"/>
                  </a:lnTo>
                  <a:cubicBezTo>
                    <a:pt x="28155" y="1807770"/>
                    <a:pt x="31965" y="1811580"/>
                    <a:pt x="40855" y="1811580"/>
                  </a:cubicBezTo>
                  <a:cubicBezTo>
                    <a:pt x="55281" y="1811580"/>
                    <a:pt x="70375" y="1812850"/>
                    <a:pt x="84391" y="1812850"/>
                  </a:cubicBezTo>
                  <a:cubicBezTo>
                    <a:pt x="104876" y="1812850"/>
                    <a:pt x="126439" y="1810310"/>
                    <a:pt x="146924" y="1812850"/>
                  </a:cubicBezTo>
                  <a:cubicBezTo>
                    <a:pt x="180346" y="1816660"/>
                    <a:pt x="213769" y="1819200"/>
                    <a:pt x="247191" y="1817930"/>
                  </a:cubicBezTo>
                  <a:cubicBezTo>
                    <a:pt x="268754" y="1816660"/>
                    <a:pt x="289239" y="1819200"/>
                    <a:pt x="310801" y="1819200"/>
                  </a:cubicBezTo>
                  <a:cubicBezTo>
                    <a:pt x="342068" y="1819200"/>
                    <a:pt x="373334" y="1817930"/>
                    <a:pt x="404600" y="1819200"/>
                  </a:cubicBezTo>
                  <a:cubicBezTo>
                    <a:pt x="450960" y="1820470"/>
                    <a:pt x="959844" y="1810310"/>
                    <a:pt x="1007283" y="1812850"/>
                  </a:cubicBezTo>
                  <a:cubicBezTo>
                    <a:pt x="1027767" y="1814120"/>
                    <a:pt x="1048252" y="1815390"/>
                    <a:pt x="1067659" y="1815390"/>
                  </a:cubicBezTo>
                  <a:cubicBezTo>
                    <a:pt x="1103237" y="1817930"/>
                    <a:pt x="1137738" y="1814120"/>
                    <a:pt x="1173317" y="1817930"/>
                  </a:cubicBezTo>
                  <a:cubicBezTo>
                    <a:pt x="1202427" y="1820470"/>
                    <a:pt x="1231536" y="1820470"/>
                    <a:pt x="1260646" y="1823010"/>
                  </a:cubicBezTo>
                  <a:cubicBezTo>
                    <a:pt x="1303772" y="1826820"/>
                    <a:pt x="1346898" y="1829360"/>
                    <a:pt x="1390024" y="1830630"/>
                  </a:cubicBezTo>
                  <a:cubicBezTo>
                    <a:pt x="1407007" y="1830630"/>
                    <a:pt x="1424787" y="1829360"/>
                    <a:pt x="1445107" y="1829360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533617" y="5176612"/>
            <a:ext cx="1941325" cy="2657404"/>
            <a:chOff x="0" y="0"/>
            <a:chExt cx="1357998" cy="1858909"/>
          </a:xfrm>
        </p:grpSpPr>
        <p:sp>
          <p:nvSpPr>
            <p:cNvPr id="63" name="Freeform 63"/>
            <p:cNvSpPr/>
            <p:nvPr/>
          </p:nvSpPr>
          <p:spPr>
            <a:xfrm>
              <a:off x="39974" y="45156"/>
              <a:ext cx="1318023" cy="1813048"/>
            </a:xfrm>
            <a:custGeom>
              <a:avLst/>
              <a:gdLst/>
              <a:ahLst/>
              <a:cxnLst/>
              <a:rect l="l" t="t" r="r" b="b"/>
              <a:pathLst>
                <a:path w="1318023" h="1813048">
                  <a:moveTo>
                    <a:pt x="666" y="1783273"/>
                  </a:moveTo>
                  <a:cubicBezTo>
                    <a:pt x="-1874" y="1792163"/>
                    <a:pt x="3206" y="1798513"/>
                    <a:pt x="9981" y="1799784"/>
                  </a:cubicBezTo>
                  <a:cubicBezTo>
                    <a:pt x="17676" y="1801053"/>
                    <a:pt x="24408" y="1801053"/>
                    <a:pt x="32102" y="1801053"/>
                  </a:cubicBezTo>
                  <a:cubicBezTo>
                    <a:pt x="62879" y="1802323"/>
                    <a:pt x="93656" y="1802323"/>
                    <a:pt x="125394" y="1803594"/>
                  </a:cubicBezTo>
                  <a:cubicBezTo>
                    <a:pt x="142706" y="1804863"/>
                    <a:pt x="160018" y="1806134"/>
                    <a:pt x="176368" y="1807403"/>
                  </a:cubicBezTo>
                  <a:cubicBezTo>
                    <a:pt x="205221" y="1808673"/>
                    <a:pt x="233113" y="1808673"/>
                    <a:pt x="261966" y="1809944"/>
                  </a:cubicBezTo>
                  <a:cubicBezTo>
                    <a:pt x="273507" y="1809944"/>
                    <a:pt x="284087" y="1809944"/>
                    <a:pt x="295628" y="1808673"/>
                  </a:cubicBezTo>
                  <a:cubicBezTo>
                    <a:pt x="300437" y="1808673"/>
                    <a:pt x="306208" y="1807403"/>
                    <a:pt x="311016" y="1807403"/>
                  </a:cubicBezTo>
                  <a:cubicBezTo>
                    <a:pt x="330252" y="1808673"/>
                    <a:pt x="714961" y="1799784"/>
                    <a:pt x="734197" y="1801053"/>
                  </a:cubicBezTo>
                  <a:cubicBezTo>
                    <a:pt x="761126" y="1802323"/>
                    <a:pt x="835183" y="1802323"/>
                    <a:pt x="862112" y="1802323"/>
                  </a:cubicBezTo>
                  <a:cubicBezTo>
                    <a:pt x="872692" y="1802323"/>
                    <a:pt x="882310" y="1801053"/>
                    <a:pt x="892889" y="1801053"/>
                  </a:cubicBezTo>
                  <a:lnTo>
                    <a:pt x="944825" y="1804863"/>
                  </a:lnTo>
                  <a:cubicBezTo>
                    <a:pt x="982334" y="1807403"/>
                    <a:pt x="1018881" y="1804863"/>
                    <a:pt x="1056391" y="1808673"/>
                  </a:cubicBezTo>
                  <a:cubicBezTo>
                    <a:pt x="1118906" y="1813753"/>
                    <a:pt x="1182383" y="1807403"/>
                    <a:pt x="1254524" y="1812484"/>
                  </a:cubicBezTo>
                  <a:cubicBezTo>
                    <a:pt x="1274844" y="1813753"/>
                    <a:pt x="1295163" y="1812484"/>
                    <a:pt x="1318024" y="1812484"/>
                  </a:cubicBezTo>
                  <a:lnTo>
                    <a:pt x="1318024" y="1752794"/>
                  </a:lnTo>
                  <a:cubicBezTo>
                    <a:pt x="1316753" y="1685355"/>
                    <a:pt x="1315484" y="1619909"/>
                    <a:pt x="1315484" y="1550372"/>
                  </a:cubicBezTo>
                  <a:cubicBezTo>
                    <a:pt x="1315484" y="1469927"/>
                    <a:pt x="1319294" y="1388119"/>
                    <a:pt x="1312944" y="1307674"/>
                  </a:cubicBezTo>
                  <a:cubicBezTo>
                    <a:pt x="1305324" y="1254498"/>
                    <a:pt x="1293894" y="205989"/>
                    <a:pt x="1293894" y="152814"/>
                  </a:cubicBezTo>
                  <a:cubicBezTo>
                    <a:pt x="1291353" y="116000"/>
                    <a:pt x="1290084" y="77823"/>
                    <a:pt x="1287544" y="41009"/>
                  </a:cubicBezTo>
                  <a:cubicBezTo>
                    <a:pt x="1287544" y="30101"/>
                    <a:pt x="1286274" y="19193"/>
                    <a:pt x="1285003" y="5644"/>
                  </a:cubicBezTo>
                  <a:cubicBezTo>
                    <a:pt x="1274844" y="3104"/>
                    <a:pt x="1265953" y="1834"/>
                    <a:pt x="1255794" y="564"/>
                  </a:cubicBezTo>
                  <a:cubicBezTo>
                    <a:pt x="1248174" y="-706"/>
                    <a:pt x="1240553" y="564"/>
                    <a:pt x="1234203" y="564"/>
                  </a:cubicBezTo>
                  <a:lnTo>
                    <a:pt x="5173" y="5644"/>
                  </a:lnTo>
                  <a:lnTo>
                    <a:pt x="666" y="178327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1430" y="16510"/>
              <a:ext cx="1297038" cy="1804300"/>
            </a:xfrm>
            <a:custGeom>
              <a:avLst/>
              <a:gdLst/>
              <a:ahLst/>
              <a:cxnLst/>
              <a:rect l="l" t="t" r="r" b="b"/>
              <a:pathLst>
                <a:path w="1297038" h="1804300">
                  <a:moveTo>
                    <a:pt x="1297038" y="1804300"/>
                  </a:moveTo>
                  <a:lnTo>
                    <a:pt x="0" y="1796680"/>
                  </a:lnTo>
                  <a:lnTo>
                    <a:pt x="0" y="639586"/>
                  </a:lnTo>
                  <a:lnTo>
                    <a:pt x="7620" y="20320"/>
                  </a:lnTo>
                  <a:lnTo>
                    <a:pt x="642519" y="0"/>
                  </a:lnTo>
                  <a:lnTo>
                    <a:pt x="1275448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-215" y="0"/>
              <a:ext cx="1321382" cy="1830264"/>
            </a:xfrm>
            <a:custGeom>
              <a:avLst/>
              <a:gdLst/>
              <a:ahLst/>
              <a:cxnLst/>
              <a:rect l="l" t="t" r="r" b="b"/>
              <a:pathLst>
                <a:path w="1321382" h="1830264">
                  <a:moveTo>
                    <a:pt x="1288363" y="21590"/>
                  </a:moveTo>
                  <a:cubicBezTo>
                    <a:pt x="1289633" y="34290"/>
                    <a:pt x="1289633" y="44450"/>
                    <a:pt x="1290902" y="54805"/>
                  </a:cubicBezTo>
                  <a:cubicBezTo>
                    <a:pt x="1293442" y="91619"/>
                    <a:pt x="1294713" y="129796"/>
                    <a:pt x="1297252" y="166610"/>
                  </a:cubicBezTo>
                  <a:cubicBezTo>
                    <a:pt x="1297252" y="219785"/>
                    <a:pt x="1309952" y="1268295"/>
                    <a:pt x="1316302" y="1321470"/>
                  </a:cubicBezTo>
                  <a:cubicBezTo>
                    <a:pt x="1322652" y="1401915"/>
                    <a:pt x="1318842" y="1483723"/>
                    <a:pt x="1318842" y="1564168"/>
                  </a:cubicBezTo>
                  <a:cubicBezTo>
                    <a:pt x="1318842" y="1635068"/>
                    <a:pt x="1320113" y="1700515"/>
                    <a:pt x="1321383" y="1770009"/>
                  </a:cubicBezTo>
                  <a:lnTo>
                    <a:pt x="1321383" y="1829700"/>
                  </a:lnTo>
                  <a:cubicBezTo>
                    <a:pt x="1298523" y="1829700"/>
                    <a:pt x="1278202" y="1830969"/>
                    <a:pt x="1257883" y="1829700"/>
                  </a:cubicBezTo>
                  <a:cubicBezTo>
                    <a:pt x="1194680" y="1824619"/>
                    <a:pt x="1131203" y="1830969"/>
                    <a:pt x="1068688" y="1825890"/>
                  </a:cubicBezTo>
                  <a:cubicBezTo>
                    <a:pt x="1031179" y="1822079"/>
                    <a:pt x="994632" y="1824619"/>
                    <a:pt x="957122" y="1822079"/>
                  </a:cubicBezTo>
                  <a:lnTo>
                    <a:pt x="905187" y="1818269"/>
                  </a:lnTo>
                  <a:cubicBezTo>
                    <a:pt x="894607" y="1818269"/>
                    <a:pt x="884989" y="1819540"/>
                    <a:pt x="874410" y="1819540"/>
                  </a:cubicBezTo>
                  <a:cubicBezTo>
                    <a:pt x="847480" y="1818269"/>
                    <a:pt x="773424" y="1819540"/>
                    <a:pt x="746494" y="1818269"/>
                  </a:cubicBezTo>
                  <a:cubicBezTo>
                    <a:pt x="727259" y="1817000"/>
                    <a:pt x="342549" y="1825890"/>
                    <a:pt x="323314" y="1824619"/>
                  </a:cubicBezTo>
                  <a:cubicBezTo>
                    <a:pt x="318505" y="1824619"/>
                    <a:pt x="312734" y="1825890"/>
                    <a:pt x="307926" y="1825890"/>
                  </a:cubicBezTo>
                  <a:cubicBezTo>
                    <a:pt x="296384" y="1825890"/>
                    <a:pt x="285805" y="1827159"/>
                    <a:pt x="274264" y="1827159"/>
                  </a:cubicBezTo>
                  <a:cubicBezTo>
                    <a:pt x="245410" y="1827159"/>
                    <a:pt x="217519" y="1825890"/>
                    <a:pt x="188666" y="1824619"/>
                  </a:cubicBezTo>
                  <a:cubicBezTo>
                    <a:pt x="171354" y="1823350"/>
                    <a:pt x="154042" y="1822079"/>
                    <a:pt x="137692" y="1820809"/>
                  </a:cubicBezTo>
                  <a:cubicBezTo>
                    <a:pt x="106915" y="1819540"/>
                    <a:pt x="76138" y="1818269"/>
                    <a:pt x="44400" y="1818269"/>
                  </a:cubicBezTo>
                  <a:cubicBezTo>
                    <a:pt x="34505" y="1818269"/>
                    <a:pt x="25615" y="1818269"/>
                    <a:pt x="15455" y="1817000"/>
                  </a:cubicBezTo>
                  <a:cubicBezTo>
                    <a:pt x="6565" y="1815729"/>
                    <a:pt x="1485" y="1809379"/>
                    <a:pt x="4025" y="1800490"/>
                  </a:cubicBezTo>
                  <a:cubicBezTo>
                    <a:pt x="12915" y="1768689"/>
                    <a:pt x="9105" y="1734602"/>
                    <a:pt x="7835" y="1699152"/>
                  </a:cubicBezTo>
                  <a:cubicBezTo>
                    <a:pt x="6565" y="1626888"/>
                    <a:pt x="2755" y="1555987"/>
                    <a:pt x="4025" y="1483723"/>
                  </a:cubicBezTo>
                  <a:cubicBezTo>
                    <a:pt x="1485" y="1393734"/>
                    <a:pt x="-3595" y="279778"/>
                    <a:pt x="4025" y="188425"/>
                  </a:cubicBezTo>
                  <a:cubicBezTo>
                    <a:pt x="5295" y="170700"/>
                    <a:pt x="4025" y="151612"/>
                    <a:pt x="5295" y="133886"/>
                  </a:cubicBezTo>
                  <a:cubicBezTo>
                    <a:pt x="6565" y="105254"/>
                    <a:pt x="9105" y="73894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094" y="30480"/>
                    <a:pt x="67482" y="29210"/>
                  </a:cubicBezTo>
                  <a:cubicBezTo>
                    <a:pt x="93450" y="25400"/>
                    <a:pt x="119418" y="22860"/>
                    <a:pt x="146348" y="20320"/>
                  </a:cubicBezTo>
                  <a:cubicBezTo>
                    <a:pt x="164621" y="17780"/>
                    <a:pt x="182895" y="16510"/>
                    <a:pt x="200207" y="13970"/>
                  </a:cubicBezTo>
                  <a:cubicBezTo>
                    <a:pt x="217519" y="11430"/>
                    <a:pt x="235793" y="8890"/>
                    <a:pt x="253105" y="8890"/>
                  </a:cubicBezTo>
                  <a:cubicBezTo>
                    <a:pt x="272340" y="7620"/>
                    <a:pt x="291575" y="10160"/>
                    <a:pt x="310811" y="8890"/>
                  </a:cubicBezTo>
                  <a:cubicBezTo>
                    <a:pt x="334855" y="8890"/>
                    <a:pt x="770538" y="6350"/>
                    <a:pt x="794583" y="5080"/>
                  </a:cubicBezTo>
                  <a:cubicBezTo>
                    <a:pt x="817665" y="3810"/>
                    <a:pt x="840748" y="2540"/>
                    <a:pt x="864792" y="2540"/>
                  </a:cubicBezTo>
                  <a:cubicBezTo>
                    <a:pt x="904225" y="1270"/>
                    <a:pt x="942696" y="0"/>
                    <a:pt x="982129" y="0"/>
                  </a:cubicBezTo>
                  <a:cubicBezTo>
                    <a:pt x="998479" y="0"/>
                    <a:pt x="1015791" y="2540"/>
                    <a:pt x="1032141" y="2540"/>
                  </a:cubicBezTo>
                  <a:cubicBezTo>
                    <a:pt x="1077344" y="3810"/>
                    <a:pt x="1123509" y="5080"/>
                    <a:pt x="1168712" y="7620"/>
                  </a:cubicBezTo>
                  <a:cubicBezTo>
                    <a:pt x="1192757" y="8890"/>
                    <a:pt x="1216801" y="12700"/>
                    <a:pt x="1240845" y="16510"/>
                  </a:cubicBezTo>
                  <a:lnTo>
                    <a:pt x="1257883" y="16510"/>
                  </a:lnTo>
                  <a:cubicBezTo>
                    <a:pt x="1269313" y="17780"/>
                    <a:pt x="1278202" y="20320"/>
                    <a:pt x="1288363" y="21590"/>
                  </a:cubicBezTo>
                  <a:close/>
                  <a:moveTo>
                    <a:pt x="1298523" y="1813190"/>
                  </a:moveTo>
                  <a:cubicBezTo>
                    <a:pt x="1299792" y="1796679"/>
                    <a:pt x="1301063" y="1783979"/>
                    <a:pt x="1301063" y="1771279"/>
                  </a:cubicBezTo>
                  <a:cubicBezTo>
                    <a:pt x="1299792" y="1693698"/>
                    <a:pt x="1298523" y="1621434"/>
                    <a:pt x="1298523" y="1543716"/>
                  </a:cubicBezTo>
                  <a:cubicBezTo>
                    <a:pt x="1298523" y="1508266"/>
                    <a:pt x="1301063" y="1472815"/>
                    <a:pt x="1299792" y="1437365"/>
                  </a:cubicBezTo>
                  <a:cubicBezTo>
                    <a:pt x="1299792" y="1404642"/>
                    <a:pt x="1298523" y="1370555"/>
                    <a:pt x="1297252" y="1337832"/>
                  </a:cubicBezTo>
                  <a:cubicBezTo>
                    <a:pt x="1292173" y="1287383"/>
                    <a:pt x="1280742" y="242964"/>
                    <a:pt x="1280742" y="192516"/>
                  </a:cubicBezTo>
                  <a:cubicBezTo>
                    <a:pt x="1278202" y="150248"/>
                    <a:pt x="1275663" y="106617"/>
                    <a:pt x="1273123" y="64350"/>
                  </a:cubicBezTo>
                  <a:cubicBezTo>
                    <a:pt x="1271852" y="44450"/>
                    <a:pt x="1270583" y="43180"/>
                    <a:pt x="1254310" y="41910"/>
                  </a:cubicBezTo>
                  <a:cubicBezTo>
                    <a:pt x="1251425" y="41910"/>
                    <a:pt x="1249501" y="41910"/>
                    <a:pt x="1246616" y="40640"/>
                  </a:cubicBezTo>
                  <a:cubicBezTo>
                    <a:pt x="1222572" y="36830"/>
                    <a:pt x="1197566" y="31750"/>
                    <a:pt x="1173521" y="30480"/>
                  </a:cubicBezTo>
                  <a:cubicBezTo>
                    <a:pt x="1114853" y="26670"/>
                    <a:pt x="1055223" y="25400"/>
                    <a:pt x="996555" y="22860"/>
                  </a:cubicBezTo>
                  <a:lnTo>
                    <a:pt x="927307" y="22860"/>
                  </a:lnTo>
                  <a:cubicBezTo>
                    <a:pt x="896531" y="22860"/>
                    <a:pt x="865754" y="22860"/>
                    <a:pt x="835939" y="24130"/>
                  </a:cubicBezTo>
                  <a:cubicBezTo>
                    <a:pt x="809971" y="25400"/>
                    <a:pt x="372364" y="29210"/>
                    <a:pt x="346397" y="29210"/>
                  </a:cubicBezTo>
                  <a:cubicBezTo>
                    <a:pt x="304079" y="29210"/>
                    <a:pt x="261760" y="26670"/>
                    <a:pt x="219442" y="33020"/>
                  </a:cubicBezTo>
                  <a:cubicBezTo>
                    <a:pt x="197322" y="36830"/>
                    <a:pt x="176163" y="36830"/>
                    <a:pt x="155004" y="38100"/>
                  </a:cubicBezTo>
                  <a:cubicBezTo>
                    <a:pt x="118456" y="41910"/>
                    <a:pt x="81909" y="45720"/>
                    <a:pt x="45362" y="50800"/>
                  </a:cubicBezTo>
                  <a:cubicBezTo>
                    <a:pt x="33235" y="50800"/>
                    <a:pt x="30695" y="53442"/>
                    <a:pt x="29425" y="69803"/>
                  </a:cubicBezTo>
                  <a:cubicBezTo>
                    <a:pt x="28155" y="94346"/>
                    <a:pt x="28155" y="118888"/>
                    <a:pt x="26885" y="143431"/>
                  </a:cubicBezTo>
                  <a:cubicBezTo>
                    <a:pt x="25615" y="184335"/>
                    <a:pt x="23075" y="223876"/>
                    <a:pt x="21805" y="264780"/>
                  </a:cubicBezTo>
                  <a:cubicBezTo>
                    <a:pt x="16725" y="308411"/>
                    <a:pt x="23075" y="1374646"/>
                    <a:pt x="25615" y="1418277"/>
                  </a:cubicBezTo>
                  <a:cubicBezTo>
                    <a:pt x="25615" y="1464635"/>
                    <a:pt x="25615" y="1512356"/>
                    <a:pt x="26885" y="1558714"/>
                  </a:cubicBezTo>
                  <a:cubicBezTo>
                    <a:pt x="26885" y="1592801"/>
                    <a:pt x="29425" y="1626888"/>
                    <a:pt x="29425" y="1660974"/>
                  </a:cubicBezTo>
                  <a:cubicBezTo>
                    <a:pt x="29425" y="1697788"/>
                    <a:pt x="29425" y="1734602"/>
                    <a:pt x="28155" y="1771279"/>
                  </a:cubicBezTo>
                  <a:lnTo>
                    <a:pt x="28155" y="1781440"/>
                  </a:lnTo>
                  <a:cubicBezTo>
                    <a:pt x="28155" y="1791600"/>
                    <a:pt x="31965" y="1795410"/>
                    <a:pt x="40855" y="1795410"/>
                  </a:cubicBezTo>
                  <a:cubicBezTo>
                    <a:pt x="54018" y="1795410"/>
                    <a:pt x="67482" y="1796679"/>
                    <a:pt x="79985" y="1796679"/>
                  </a:cubicBezTo>
                  <a:cubicBezTo>
                    <a:pt x="98259" y="1796679"/>
                    <a:pt x="117495" y="1794140"/>
                    <a:pt x="135768" y="1796679"/>
                  </a:cubicBezTo>
                  <a:cubicBezTo>
                    <a:pt x="165583" y="1800490"/>
                    <a:pt x="195398" y="1803029"/>
                    <a:pt x="225213" y="1801760"/>
                  </a:cubicBezTo>
                  <a:cubicBezTo>
                    <a:pt x="244449" y="1800490"/>
                    <a:pt x="262722" y="1803029"/>
                    <a:pt x="281958" y="1803029"/>
                  </a:cubicBezTo>
                  <a:cubicBezTo>
                    <a:pt x="309849" y="1803029"/>
                    <a:pt x="337741" y="1801760"/>
                    <a:pt x="365632" y="1803029"/>
                  </a:cubicBezTo>
                  <a:cubicBezTo>
                    <a:pt x="406988" y="1804300"/>
                    <a:pt x="860945" y="1794140"/>
                    <a:pt x="903263" y="1796679"/>
                  </a:cubicBezTo>
                  <a:cubicBezTo>
                    <a:pt x="921537" y="1797950"/>
                    <a:pt x="939810" y="1799220"/>
                    <a:pt x="957122" y="1799220"/>
                  </a:cubicBezTo>
                  <a:cubicBezTo>
                    <a:pt x="988861" y="1801760"/>
                    <a:pt x="1019638" y="1797950"/>
                    <a:pt x="1051376" y="1801760"/>
                  </a:cubicBezTo>
                  <a:cubicBezTo>
                    <a:pt x="1077344" y="1804300"/>
                    <a:pt x="1103312" y="1804300"/>
                    <a:pt x="1129280" y="1806840"/>
                  </a:cubicBezTo>
                  <a:cubicBezTo>
                    <a:pt x="1167751" y="1810650"/>
                    <a:pt x="1206222" y="1813190"/>
                    <a:pt x="1244693" y="1814460"/>
                  </a:cubicBezTo>
                  <a:cubicBezTo>
                    <a:pt x="1260423" y="1814460"/>
                    <a:pt x="1278202" y="1813190"/>
                    <a:pt x="1298523" y="1813190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7986178" y="5153495"/>
            <a:ext cx="2072056" cy="2680521"/>
            <a:chOff x="0" y="0"/>
            <a:chExt cx="1449446" cy="1875080"/>
          </a:xfrm>
        </p:grpSpPr>
        <p:sp>
          <p:nvSpPr>
            <p:cNvPr id="67" name="Freeform 67"/>
            <p:cNvSpPr/>
            <p:nvPr/>
          </p:nvSpPr>
          <p:spPr>
            <a:xfrm>
              <a:off x="39977" y="45156"/>
              <a:ext cx="1409469" cy="1829219"/>
            </a:xfrm>
            <a:custGeom>
              <a:avLst/>
              <a:gdLst/>
              <a:ahLst/>
              <a:cxnLst/>
              <a:rect l="l" t="t" r="r" b="b"/>
              <a:pathLst>
                <a:path w="1409469" h="1829219">
                  <a:moveTo>
                    <a:pt x="663" y="1799444"/>
                  </a:moveTo>
                  <a:cubicBezTo>
                    <a:pt x="-1877" y="1808334"/>
                    <a:pt x="3203" y="1814684"/>
                    <a:pt x="10476" y="1815954"/>
                  </a:cubicBezTo>
                  <a:cubicBezTo>
                    <a:pt x="18751" y="1817224"/>
                    <a:pt x="25992" y="1817224"/>
                    <a:pt x="34267" y="1817224"/>
                  </a:cubicBezTo>
                  <a:cubicBezTo>
                    <a:pt x="67367" y="1818494"/>
                    <a:pt x="100467" y="1818494"/>
                    <a:pt x="134601" y="1819764"/>
                  </a:cubicBezTo>
                  <a:cubicBezTo>
                    <a:pt x="153220" y="1821034"/>
                    <a:pt x="171839" y="1822304"/>
                    <a:pt x="189423" y="1823574"/>
                  </a:cubicBezTo>
                  <a:cubicBezTo>
                    <a:pt x="220454" y="1824844"/>
                    <a:pt x="250451" y="1824844"/>
                    <a:pt x="281482" y="1826114"/>
                  </a:cubicBezTo>
                  <a:cubicBezTo>
                    <a:pt x="293895" y="1826114"/>
                    <a:pt x="305273" y="1826114"/>
                    <a:pt x="317685" y="1824844"/>
                  </a:cubicBezTo>
                  <a:cubicBezTo>
                    <a:pt x="322857" y="1824844"/>
                    <a:pt x="329063" y="1823574"/>
                    <a:pt x="334235" y="1823574"/>
                  </a:cubicBezTo>
                  <a:cubicBezTo>
                    <a:pt x="354923" y="1824844"/>
                    <a:pt x="768672" y="1815954"/>
                    <a:pt x="789359" y="1817224"/>
                  </a:cubicBezTo>
                  <a:cubicBezTo>
                    <a:pt x="818321" y="1818494"/>
                    <a:pt x="897968" y="1818494"/>
                    <a:pt x="926931" y="1818494"/>
                  </a:cubicBezTo>
                  <a:cubicBezTo>
                    <a:pt x="938309" y="1818494"/>
                    <a:pt x="948652" y="1817224"/>
                    <a:pt x="960030" y="1817224"/>
                  </a:cubicBezTo>
                  <a:lnTo>
                    <a:pt x="1015887" y="1821034"/>
                  </a:lnTo>
                  <a:cubicBezTo>
                    <a:pt x="1056227" y="1823574"/>
                    <a:pt x="1095533" y="1821034"/>
                    <a:pt x="1135874" y="1824844"/>
                  </a:cubicBezTo>
                  <a:cubicBezTo>
                    <a:pt x="1203108" y="1829924"/>
                    <a:pt x="1271377" y="1823574"/>
                    <a:pt x="1345969" y="1828654"/>
                  </a:cubicBezTo>
                  <a:cubicBezTo>
                    <a:pt x="1366289" y="1829924"/>
                    <a:pt x="1386609" y="1828654"/>
                    <a:pt x="1409469" y="1828654"/>
                  </a:cubicBezTo>
                  <a:lnTo>
                    <a:pt x="1409469" y="1768964"/>
                  </a:lnTo>
                  <a:cubicBezTo>
                    <a:pt x="1408199" y="1701159"/>
                    <a:pt x="1406929" y="1635097"/>
                    <a:pt x="1406929" y="1564905"/>
                  </a:cubicBezTo>
                  <a:cubicBezTo>
                    <a:pt x="1406929" y="1483703"/>
                    <a:pt x="1410739" y="1401124"/>
                    <a:pt x="1404389" y="1319922"/>
                  </a:cubicBezTo>
                  <a:cubicBezTo>
                    <a:pt x="1396769" y="1266246"/>
                    <a:pt x="1385339" y="207864"/>
                    <a:pt x="1385339" y="154188"/>
                  </a:cubicBezTo>
                  <a:cubicBezTo>
                    <a:pt x="1382799" y="117028"/>
                    <a:pt x="1381529" y="78491"/>
                    <a:pt x="1378989" y="41331"/>
                  </a:cubicBezTo>
                  <a:cubicBezTo>
                    <a:pt x="1378989" y="30321"/>
                    <a:pt x="1377719" y="19310"/>
                    <a:pt x="1376449" y="5644"/>
                  </a:cubicBezTo>
                  <a:cubicBezTo>
                    <a:pt x="1366289" y="3104"/>
                    <a:pt x="1357399" y="1834"/>
                    <a:pt x="1347239" y="564"/>
                  </a:cubicBezTo>
                  <a:cubicBezTo>
                    <a:pt x="1339619" y="-706"/>
                    <a:pt x="1331999" y="564"/>
                    <a:pt x="1325649" y="564"/>
                  </a:cubicBezTo>
                  <a:lnTo>
                    <a:pt x="5305" y="5644"/>
                  </a:lnTo>
                  <a:lnTo>
                    <a:pt x="663" y="1799444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11430" y="16510"/>
              <a:ext cx="1388486" cy="1820470"/>
            </a:xfrm>
            <a:custGeom>
              <a:avLst/>
              <a:gdLst/>
              <a:ahLst/>
              <a:cxnLst/>
              <a:rect l="l" t="t" r="r" b="b"/>
              <a:pathLst>
                <a:path w="1388486" h="1820470">
                  <a:moveTo>
                    <a:pt x="1388486" y="1820470"/>
                  </a:moveTo>
                  <a:lnTo>
                    <a:pt x="0" y="1812850"/>
                  </a:lnTo>
                  <a:lnTo>
                    <a:pt x="0" y="645274"/>
                  </a:lnTo>
                  <a:lnTo>
                    <a:pt x="7620" y="20320"/>
                  </a:lnTo>
                  <a:lnTo>
                    <a:pt x="688609" y="0"/>
                  </a:lnTo>
                  <a:lnTo>
                    <a:pt x="1366896" y="889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-215" y="0"/>
              <a:ext cx="1412831" cy="1846434"/>
            </a:xfrm>
            <a:custGeom>
              <a:avLst/>
              <a:gdLst/>
              <a:ahLst/>
              <a:cxnLst/>
              <a:rect l="l" t="t" r="r" b="b"/>
              <a:pathLst>
                <a:path w="1412831" h="1846434">
                  <a:moveTo>
                    <a:pt x="1379811" y="21590"/>
                  </a:moveTo>
                  <a:cubicBezTo>
                    <a:pt x="1381081" y="34290"/>
                    <a:pt x="1381081" y="44450"/>
                    <a:pt x="1382351" y="54832"/>
                  </a:cubicBezTo>
                  <a:cubicBezTo>
                    <a:pt x="1384891" y="91992"/>
                    <a:pt x="1386161" y="130529"/>
                    <a:pt x="1388701" y="167689"/>
                  </a:cubicBezTo>
                  <a:cubicBezTo>
                    <a:pt x="1388701" y="221365"/>
                    <a:pt x="1401401" y="1279747"/>
                    <a:pt x="1407751" y="1333423"/>
                  </a:cubicBezTo>
                  <a:cubicBezTo>
                    <a:pt x="1414101" y="1414625"/>
                    <a:pt x="1410291" y="1497204"/>
                    <a:pt x="1410291" y="1578406"/>
                  </a:cubicBezTo>
                  <a:cubicBezTo>
                    <a:pt x="1410291" y="1649974"/>
                    <a:pt x="1411561" y="1716037"/>
                    <a:pt x="1412831" y="1786180"/>
                  </a:cubicBezTo>
                  <a:lnTo>
                    <a:pt x="1412831" y="1845870"/>
                  </a:lnTo>
                  <a:cubicBezTo>
                    <a:pt x="1389971" y="1845870"/>
                    <a:pt x="1369651" y="1847140"/>
                    <a:pt x="1349331" y="1845870"/>
                  </a:cubicBezTo>
                  <a:cubicBezTo>
                    <a:pt x="1281572" y="1840790"/>
                    <a:pt x="1213303" y="1847140"/>
                    <a:pt x="1146069" y="1842060"/>
                  </a:cubicBezTo>
                  <a:cubicBezTo>
                    <a:pt x="1105728" y="1838250"/>
                    <a:pt x="1066422" y="1840790"/>
                    <a:pt x="1026082" y="1838250"/>
                  </a:cubicBezTo>
                  <a:lnTo>
                    <a:pt x="970226" y="1834440"/>
                  </a:lnTo>
                  <a:cubicBezTo>
                    <a:pt x="958848" y="1834440"/>
                    <a:pt x="948504" y="1835710"/>
                    <a:pt x="937126" y="1835710"/>
                  </a:cubicBezTo>
                  <a:cubicBezTo>
                    <a:pt x="908163" y="1834440"/>
                    <a:pt x="828517" y="1835710"/>
                    <a:pt x="799554" y="1834440"/>
                  </a:cubicBezTo>
                  <a:cubicBezTo>
                    <a:pt x="778867" y="1833170"/>
                    <a:pt x="365118" y="1842060"/>
                    <a:pt x="344430" y="1840790"/>
                  </a:cubicBezTo>
                  <a:cubicBezTo>
                    <a:pt x="339258" y="1840790"/>
                    <a:pt x="333052" y="1842060"/>
                    <a:pt x="327880" y="1842060"/>
                  </a:cubicBezTo>
                  <a:cubicBezTo>
                    <a:pt x="315468" y="1842060"/>
                    <a:pt x="304090" y="1843330"/>
                    <a:pt x="291677" y="1843330"/>
                  </a:cubicBezTo>
                  <a:cubicBezTo>
                    <a:pt x="260646" y="1843330"/>
                    <a:pt x="230649" y="1842060"/>
                    <a:pt x="199618" y="1840790"/>
                  </a:cubicBezTo>
                  <a:cubicBezTo>
                    <a:pt x="180999" y="1839520"/>
                    <a:pt x="162381" y="1838250"/>
                    <a:pt x="144796" y="1836980"/>
                  </a:cubicBezTo>
                  <a:cubicBezTo>
                    <a:pt x="111696" y="1835710"/>
                    <a:pt x="78597" y="1834440"/>
                    <a:pt x="44462" y="1834440"/>
                  </a:cubicBezTo>
                  <a:cubicBezTo>
                    <a:pt x="34505" y="1834440"/>
                    <a:pt x="25615" y="1834440"/>
                    <a:pt x="15455" y="1833170"/>
                  </a:cubicBezTo>
                  <a:cubicBezTo>
                    <a:pt x="6565" y="1831900"/>
                    <a:pt x="1485" y="1825550"/>
                    <a:pt x="4025" y="1816660"/>
                  </a:cubicBezTo>
                  <a:cubicBezTo>
                    <a:pt x="12915" y="1784852"/>
                    <a:pt x="9105" y="1750445"/>
                    <a:pt x="7835" y="1714660"/>
                  </a:cubicBezTo>
                  <a:cubicBezTo>
                    <a:pt x="6565" y="1641716"/>
                    <a:pt x="2755" y="1570148"/>
                    <a:pt x="4025" y="1497204"/>
                  </a:cubicBezTo>
                  <a:cubicBezTo>
                    <a:pt x="1485" y="1406367"/>
                    <a:pt x="-3595" y="281923"/>
                    <a:pt x="4025" y="189710"/>
                  </a:cubicBezTo>
                  <a:cubicBezTo>
                    <a:pt x="5295" y="171818"/>
                    <a:pt x="4025" y="152550"/>
                    <a:pt x="5295" y="134658"/>
                  </a:cubicBezTo>
                  <a:cubicBezTo>
                    <a:pt x="6565" y="105755"/>
                    <a:pt x="9105" y="74100"/>
                    <a:pt x="10375" y="44450"/>
                  </a:cubicBezTo>
                  <a:cubicBezTo>
                    <a:pt x="10375" y="41910"/>
                    <a:pt x="11645" y="39370"/>
                    <a:pt x="12915" y="38100"/>
                  </a:cubicBezTo>
                  <a:cubicBezTo>
                    <a:pt x="34505" y="35560"/>
                    <a:pt x="52737" y="30480"/>
                    <a:pt x="69287" y="29210"/>
                  </a:cubicBezTo>
                  <a:cubicBezTo>
                    <a:pt x="97215" y="25400"/>
                    <a:pt x="125143" y="22860"/>
                    <a:pt x="154106" y="20320"/>
                  </a:cubicBezTo>
                  <a:cubicBezTo>
                    <a:pt x="173759" y="17780"/>
                    <a:pt x="193412" y="16510"/>
                    <a:pt x="212031" y="13970"/>
                  </a:cubicBezTo>
                  <a:cubicBezTo>
                    <a:pt x="230649" y="11430"/>
                    <a:pt x="250302" y="8890"/>
                    <a:pt x="268921" y="8890"/>
                  </a:cubicBezTo>
                  <a:cubicBezTo>
                    <a:pt x="289609" y="7620"/>
                    <a:pt x="310296" y="10160"/>
                    <a:pt x="330983" y="8890"/>
                  </a:cubicBezTo>
                  <a:cubicBezTo>
                    <a:pt x="356843" y="8890"/>
                    <a:pt x="825414" y="6350"/>
                    <a:pt x="851273" y="5080"/>
                  </a:cubicBezTo>
                  <a:cubicBezTo>
                    <a:pt x="876098" y="3810"/>
                    <a:pt x="900923" y="2540"/>
                    <a:pt x="926782" y="2540"/>
                  </a:cubicBezTo>
                  <a:cubicBezTo>
                    <a:pt x="969191" y="1270"/>
                    <a:pt x="1010566" y="0"/>
                    <a:pt x="1052975" y="0"/>
                  </a:cubicBezTo>
                  <a:cubicBezTo>
                    <a:pt x="1070560" y="0"/>
                    <a:pt x="1089179" y="2540"/>
                    <a:pt x="1106763" y="2540"/>
                  </a:cubicBezTo>
                  <a:cubicBezTo>
                    <a:pt x="1155378" y="3810"/>
                    <a:pt x="1205028" y="5080"/>
                    <a:pt x="1253644" y="7620"/>
                  </a:cubicBezTo>
                  <a:cubicBezTo>
                    <a:pt x="1279503" y="8890"/>
                    <a:pt x="1305362" y="12700"/>
                    <a:pt x="1331222" y="16510"/>
                  </a:cubicBezTo>
                  <a:lnTo>
                    <a:pt x="1349331" y="16510"/>
                  </a:lnTo>
                  <a:cubicBezTo>
                    <a:pt x="1360761" y="17780"/>
                    <a:pt x="1369651" y="20320"/>
                    <a:pt x="1379811" y="21590"/>
                  </a:cubicBezTo>
                  <a:close/>
                  <a:moveTo>
                    <a:pt x="1389971" y="1829360"/>
                  </a:moveTo>
                  <a:cubicBezTo>
                    <a:pt x="1391241" y="1812850"/>
                    <a:pt x="1392511" y="1800150"/>
                    <a:pt x="1392511" y="1787450"/>
                  </a:cubicBezTo>
                  <a:cubicBezTo>
                    <a:pt x="1391241" y="1709155"/>
                    <a:pt x="1389971" y="1636211"/>
                    <a:pt x="1389971" y="1557761"/>
                  </a:cubicBezTo>
                  <a:cubicBezTo>
                    <a:pt x="1389971" y="1521977"/>
                    <a:pt x="1392511" y="1486193"/>
                    <a:pt x="1391241" y="1450409"/>
                  </a:cubicBezTo>
                  <a:cubicBezTo>
                    <a:pt x="1391241" y="1417378"/>
                    <a:pt x="1389971" y="1382970"/>
                    <a:pt x="1388701" y="1349939"/>
                  </a:cubicBezTo>
                  <a:cubicBezTo>
                    <a:pt x="1383621" y="1299015"/>
                    <a:pt x="1372191" y="244763"/>
                    <a:pt x="1372191" y="193839"/>
                  </a:cubicBezTo>
                  <a:cubicBezTo>
                    <a:pt x="1369651" y="151174"/>
                    <a:pt x="1367111" y="107132"/>
                    <a:pt x="1364571" y="64466"/>
                  </a:cubicBezTo>
                  <a:cubicBezTo>
                    <a:pt x="1363301" y="44450"/>
                    <a:pt x="1362031" y="43180"/>
                    <a:pt x="1345703" y="41910"/>
                  </a:cubicBezTo>
                  <a:cubicBezTo>
                    <a:pt x="1342600" y="41910"/>
                    <a:pt x="1340531" y="41910"/>
                    <a:pt x="1337428" y="40640"/>
                  </a:cubicBezTo>
                  <a:cubicBezTo>
                    <a:pt x="1311569" y="36830"/>
                    <a:pt x="1284675" y="31750"/>
                    <a:pt x="1258816" y="30480"/>
                  </a:cubicBezTo>
                  <a:cubicBezTo>
                    <a:pt x="1195719" y="26670"/>
                    <a:pt x="1131588" y="25400"/>
                    <a:pt x="1068491" y="22860"/>
                  </a:cubicBezTo>
                  <a:lnTo>
                    <a:pt x="994016" y="22860"/>
                  </a:lnTo>
                  <a:cubicBezTo>
                    <a:pt x="960916" y="22860"/>
                    <a:pt x="927816" y="22860"/>
                    <a:pt x="895751" y="24130"/>
                  </a:cubicBezTo>
                  <a:cubicBezTo>
                    <a:pt x="867823" y="25400"/>
                    <a:pt x="397183" y="29210"/>
                    <a:pt x="369255" y="29210"/>
                  </a:cubicBezTo>
                  <a:cubicBezTo>
                    <a:pt x="323743" y="29210"/>
                    <a:pt x="278230" y="26670"/>
                    <a:pt x="232718" y="33020"/>
                  </a:cubicBezTo>
                  <a:cubicBezTo>
                    <a:pt x="208927" y="36830"/>
                    <a:pt x="186171" y="36830"/>
                    <a:pt x="163415" y="38100"/>
                  </a:cubicBezTo>
                  <a:cubicBezTo>
                    <a:pt x="124109" y="41910"/>
                    <a:pt x="84803" y="45720"/>
                    <a:pt x="45497" y="50800"/>
                  </a:cubicBezTo>
                  <a:cubicBezTo>
                    <a:pt x="33235" y="50800"/>
                    <a:pt x="30695" y="53456"/>
                    <a:pt x="29425" y="69971"/>
                  </a:cubicBezTo>
                  <a:cubicBezTo>
                    <a:pt x="28155" y="94745"/>
                    <a:pt x="28155" y="119519"/>
                    <a:pt x="26885" y="144292"/>
                  </a:cubicBezTo>
                  <a:cubicBezTo>
                    <a:pt x="25615" y="185581"/>
                    <a:pt x="23075" y="225494"/>
                    <a:pt x="21805" y="266784"/>
                  </a:cubicBezTo>
                  <a:cubicBezTo>
                    <a:pt x="16725" y="310825"/>
                    <a:pt x="23075" y="1387099"/>
                    <a:pt x="25615" y="1431141"/>
                  </a:cubicBezTo>
                  <a:cubicBezTo>
                    <a:pt x="25615" y="1477935"/>
                    <a:pt x="25615" y="1526106"/>
                    <a:pt x="26885" y="1572901"/>
                  </a:cubicBezTo>
                  <a:cubicBezTo>
                    <a:pt x="26885" y="1607308"/>
                    <a:pt x="29425" y="1641716"/>
                    <a:pt x="29425" y="1676124"/>
                  </a:cubicBezTo>
                  <a:cubicBezTo>
                    <a:pt x="29425" y="1713284"/>
                    <a:pt x="29425" y="1750445"/>
                    <a:pt x="28155" y="1787450"/>
                  </a:cubicBezTo>
                  <a:lnTo>
                    <a:pt x="28155" y="1797610"/>
                  </a:lnTo>
                  <a:cubicBezTo>
                    <a:pt x="28155" y="1807770"/>
                    <a:pt x="31965" y="1811580"/>
                    <a:pt x="40855" y="1811580"/>
                  </a:cubicBezTo>
                  <a:cubicBezTo>
                    <a:pt x="54806" y="1811580"/>
                    <a:pt x="69287" y="1812850"/>
                    <a:pt x="82734" y="1812850"/>
                  </a:cubicBezTo>
                  <a:cubicBezTo>
                    <a:pt x="102387" y="1812850"/>
                    <a:pt x="123075" y="1810310"/>
                    <a:pt x="142728" y="1812850"/>
                  </a:cubicBezTo>
                  <a:cubicBezTo>
                    <a:pt x="174793" y="1816660"/>
                    <a:pt x="206859" y="1819200"/>
                    <a:pt x="238924" y="1817930"/>
                  </a:cubicBezTo>
                  <a:cubicBezTo>
                    <a:pt x="259612" y="1816660"/>
                    <a:pt x="279265" y="1819200"/>
                    <a:pt x="299952" y="1819200"/>
                  </a:cubicBezTo>
                  <a:cubicBezTo>
                    <a:pt x="329949" y="1819200"/>
                    <a:pt x="359946" y="1817930"/>
                    <a:pt x="389943" y="1819200"/>
                  </a:cubicBezTo>
                  <a:cubicBezTo>
                    <a:pt x="434421" y="1820470"/>
                    <a:pt x="922645" y="1810310"/>
                    <a:pt x="968157" y="1812850"/>
                  </a:cubicBezTo>
                  <a:cubicBezTo>
                    <a:pt x="987810" y="1814120"/>
                    <a:pt x="1007463" y="1815390"/>
                    <a:pt x="1026082" y="1815390"/>
                  </a:cubicBezTo>
                  <a:cubicBezTo>
                    <a:pt x="1060216" y="1817930"/>
                    <a:pt x="1093316" y="1814120"/>
                    <a:pt x="1127450" y="1817930"/>
                  </a:cubicBezTo>
                  <a:cubicBezTo>
                    <a:pt x="1155378" y="1820470"/>
                    <a:pt x="1183306" y="1820470"/>
                    <a:pt x="1211234" y="1823010"/>
                  </a:cubicBezTo>
                  <a:cubicBezTo>
                    <a:pt x="1252609" y="1826820"/>
                    <a:pt x="1293984" y="1829360"/>
                    <a:pt x="1335359" y="1830630"/>
                  </a:cubicBezTo>
                  <a:cubicBezTo>
                    <a:pt x="1351871" y="1830630"/>
                    <a:pt x="1369651" y="1829360"/>
                    <a:pt x="1389971" y="1829360"/>
                  </a:cubicBezTo>
                  <a:close/>
                </a:path>
              </a:pathLst>
            </a:custGeom>
            <a:solidFill>
              <a:srgbClr val="2A2B3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3986085" y="4807888"/>
            <a:ext cx="723400" cy="723400"/>
            <a:chOff x="0" y="0"/>
            <a:chExt cx="964534" cy="964534"/>
          </a:xfrm>
        </p:grpSpPr>
        <p:grpSp>
          <p:nvGrpSpPr>
            <p:cNvPr id="71" name="Group 71"/>
            <p:cNvGrpSpPr/>
            <p:nvPr/>
          </p:nvGrpSpPr>
          <p:grpSpPr>
            <a:xfrm>
              <a:off x="0" y="0"/>
              <a:ext cx="964534" cy="964534"/>
              <a:chOff x="0" y="0"/>
              <a:chExt cx="812800" cy="8128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88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235206" y="154107"/>
              <a:ext cx="494122" cy="79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4283" b="1" spc="214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6331418" y="4787553"/>
            <a:ext cx="723400" cy="723400"/>
            <a:chOff x="0" y="0"/>
            <a:chExt cx="964534" cy="964534"/>
          </a:xfrm>
        </p:grpSpPr>
        <p:grpSp>
          <p:nvGrpSpPr>
            <p:cNvPr id="76" name="Group 76"/>
            <p:cNvGrpSpPr/>
            <p:nvPr/>
          </p:nvGrpSpPr>
          <p:grpSpPr>
            <a:xfrm>
              <a:off x="0" y="0"/>
              <a:ext cx="964534" cy="964534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235206" y="154107"/>
              <a:ext cx="494122" cy="79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4283" b="1" spc="214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8589977" y="4829177"/>
            <a:ext cx="723400" cy="723400"/>
            <a:chOff x="0" y="0"/>
            <a:chExt cx="964534" cy="964534"/>
          </a:xfrm>
        </p:grpSpPr>
        <p:grpSp>
          <p:nvGrpSpPr>
            <p:cNvPr id="81" name="Group 81"/>
            <p:cNvGrpSpPr/>
            <p:nvPr/>
          </p:nvGrpSpPr>
          <p:grpSpPr>
            <a:xfrm>
              <a:off x="0" y="0"/>
              <a:ext cx="964534" cy="964534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235206" y="154107"/>
              <a:ext cx="494122" cy="79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4283" b="1" spc="214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6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1080306" y="4807888"/>
            <a:ext cx="723400" cy="723400"/>
            <a:chOff x="0" y="0"/>
            <a:chExt cx="964534" cy="964534"/>
          </a:xfrm>
        </p:grpSpPr>
        <p:grpSp>
          <p:nvGrpSpPr>
            <p:cNvPr id="86" name="Group 86"/>
            <p:cNvGrpSpPr/>
            <p:nvPr/>
          </p:nvGrpSpPr>
          <p:grpSpPr>
            <a:xfrm>
              <a:off x="0" y="0"/>
              <a:ext cx="964534" cy="964534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9" name="TextBox 89"/>
            <p:cNvSpPr txBox="1"/>
            <p:nvPr/>
          </p:nvSpPr>
          <p:spPr>
            <a:xfrm>
              <a:off x="235206" y="154107"/>
              <a:ext cx="494122" cy="79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4283" b="1" spc="214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3617288" y="4787553"/>
            <a:ext cx="723400" cy="723400"/>
            <a:chOff x="0" y="0"/>
            <a:chExt cx="964534" cy="964534"/>
          </a:xfrm>
        </p:grpSpPr>
        <p:grpSp>
          <p:nvGrpSpPr>
            <p:cNvPr id="91" name="Group 91"/>
            <p:cNvGrpSpPr/>
            <p:nvPr/>
          </p:nvGrpSpPr>
          <p:grpSpPr>
            <a:xfrm>
              <a:off x="0" y="0"/>
              <a:ext cx="964534" cy="964534"/>
              <a:chOff x="0" y="0"/>
              <a:chExt cx="812800" cy="81280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54C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235206" y="154107"/>
              <a:ext cx="494122" cy="79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8"/>
                </a:lnSpc>
              </a:pPr>
              <a:r>
                <a:rPr lang="en-US" sz="4283" b="1" spc="214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sp>
        <p:nvSpPr>
          <p:cNvPr id="95" name="Freeform 95"/>
          <p:cNvSpPr/>
          <p:nvPr/>
        </p:nvSpPr>
        <p:spPr>
          <a:xfrm rot="-1231603">
            <a:off x="1533105" y="2092837"/>
            <a:ext cx="1219618" cy="1449768"/>
          </a:xfrm>
          <a:custGeom>
            <a:avLst/>
            <a:gdLst/>
            <a:ahLst/>
            <a:cxnLst/>
            <a:rect l="l" t="t" r="r" b="b"/>
            <a:pathLst>
              <a:path w="1219618" h="1449768">
                <a:moveTo>
                  <a:pt x="0" y="0"/>
                </a:moveTo>
                <a:lnTo>
                  <a:pt x="1219618" y="0"/>
                </a:lnTo>
                <a:lnTo>
                  <a:pt x="1219618" y="1449768"/>
                </a:lnTo>
                <a:lnTo>
                  <a:pt x="0" y="144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6" name="TextBox 96"/>
          <p:cNvSpPr txBox="1"/>
          <p:nvPr/>
        </p:nvSpPr>
        <p:spPr>
          <a:xfrm>
            <a:off x="3801059" y="342654"/>
            <a:ext cx="1395922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8"/>
              </a:lnSpc>
            </a:pPr>
            <a:r>
              <a:rPr lang="en-US" sz="43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5. ANSWER Project Global Impact – A Visual Overview 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774516" y="3282962"/>
            <a:ext cx="1116819" cy="67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1"/>
              </a:lnSpc>
            </a:pPr>
            <a:r>
              <a:rPr lang="en-US" sz="2087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Kick-of Meeting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5701324" y="3243183"/>
            <a:ext cx="1840271" cy="633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2"/>
              </a:lnSpc>
            </a:pPr>
            <a:r>
              <a:rPr lang="en-US" sz="1962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 Dissemination Event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8076272" y="3252708"/>
            <a:ext cx="1840271" cy="137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4"/>
              </a:lnSpc>
            </a:pPr>
            <a:r>
              <a:rPr lang="en-US" sz="1714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Study Visits to EU Universities: UA (Spain) and UoM (Greece) </a:t>
            </a:r>
          </a:p>
          <a:p>
            <a:pPr marL="0" lvl="0" indent="0" algn="ctr">
              <a:lnSpc>
                <a:spcPts val="2194"/>
              </a:lnSpc>
            </a:pPr>
            <a:endParaRPr lang="en-US" sz="1714" b="1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10564422" y="3385696"/>
            <a:ext cx="1840271" cy="61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3"/>
              </a:lnSpc>
            </a:pPr>
            <a:r>
              <a:rPr lang="en-US" sz="1838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National Conferences 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3016981" y="3385696"/>
            <a:ext cx="1840271" cy="61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3"/>
              </a:lnSpc>
            </a:pPr>
            <a:r>
              <a:rPr lang="en-US" sz="1838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Outreach Events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8095111" y="5858007"/>
            <a:ext cx="1847503" cy="1387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02"/>
              </a:lnSpc>
            </a:pPr>
            <a:r>
              <a:rPr lang="en-US" sz="1721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Pilot Trainings at Rwandan partner universities by Student Support Centres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0593040" y="5976219"/>
            <a:ext cx="1847503" cy="100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2"/>
              </a:lnSpc>
            </a:pPr>
            <a:r>
              <a:rPr lang="en-US" sz="2095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Multi-Stakeholder Forums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3009748" y="5876929"/>
            <a:ext cx="1847503" cy="1504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2"/>
              </a:lnSpc>
            </a:pPr>
            <a:r>
              <a:rPr lang="en-US" sz="1845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NCPD Field Visits to UR, INES-Ruhengeri and EAUR Campuses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3422643" y="5886454"/>
            <a:ext cx="1820566" cy="152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"/>
              </a:lnSpc>
            </a:pPr>
            <a:r>
              <a:rPr lang="en-US" sz="1596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3 Awareness Raising Events at UR, INES-Ruhengeri and EAUR </a:t>
            </a:r>
          </a:p>
          <a:p>
            <a:pPr marL="0" lvl="0" indent="0" algn="ctr">
              <a:lnSpc>
                <a:spcPts val="2043"/>
              </a:lnSpc>
            </a:pPr>
            <a:endParaRPr lang="en-US" sz="1596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6" name="TextBox 106"/>
          <p:cNvSpPr txBox="1"/>
          <p:nvPr/>
        </p:nvSpPr>
        <p:spPr>
          <a:xfrm>
            <a:off x="6132514" y="5643451"/>
            <a:ext cx="1121208" cy="1338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82"/>
              </a:lnSpc>
            </a:pPr>
            <a:r>
              <a:rPr lang="en-US" sz="2095" b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 Training of Trainers</a:t>
            </a:r>
          </a:p>
        </p:txBody>
      </p:sp>
      <p:sp>
        <p:nvSpPr>
          <p:cNvPr id="107" name="Freeform 107"/>
          <p:cNvSpPr/>
          <p:nvPr/>
        </p:nvSpPr>
        <p:spPr>
          <a:xfrm rot="8332314">
            <a:off x="15427514" y="6727540"/>
            <a:ext cx="1219618" cy="1449768"/>
          </a:xfrm>
          <a:custGeom>
            <a:avLst/>
            <a:gdLst/>
            <a:ahLst/>
            <a:cxnLst/>
            <a:rect l="l" t="t" r="r" b="b"/>
            <a:pathLst>
              <a:path w="1219618" h="1449768">
                <a:moveTo>
                  <a:pt x="0" y="0"/>
                </a:moveTo>
                <a:lnTo>
                  <a:pt x="1219617" y="0"/>
                </a:lnTo>
                <a:lnTo>
                  <a:pt x="1219617" y="1449769"/>
                </a:lnTo>
                <a:lnTo>
                  <a:pt x="0" y="1449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01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113861" y="8906342"/>
            <a:ext cx="16165304" cy="1380658"/>
          </a:xfrm>
          <a:custGeom>
            <a:avLst/>
            <a:gdLst/>
            <a:ahLst/>
            <a:cxnLst/>
            <a:rect l="l" t="t" r="r" b="b"/>
            <a:pathLst>
              <a:path w="16165304" h="1380658">
                <a:moveTo>
                  <a:pt x="0" y="0"/>
                </a:moveTo>
                <a:lnTo>
                  <a:pt x="16165304" y="0"/>
                </a:lnTo>
                <a:lnTo>
                  <a:pt x="16165304" y="1380658"/>
                </a:lnTo>
                <a:lnTo>
                  <a:pt x="0" y="138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8117" b="-480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0" y="8712608"/>
            <a:ext cx="1113861" cy="1574392"/>
            <a:chOff x="0" y="0"/>
            <a:chExt cx="293363" cy="4146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363" cy="414655"/>
            </a:xfrm>
            <a:custGeom>
              <a:avLst/>
              <a:gdLst/>
              <a:ahLst/>
              <a:cxnLst/>
              <a:rect l="l" t="t" r="r" b="b"/>
              <a:pathLst>
                <a:path w="293363" h="414655">
                  <a:moveTo>
                    <a:pt x="0" y="0"/>
                  </a:moveTo>
                  <a:lnTo>
                    <a:pt x="293363" y="0"/>
                  </a:lnTo>
                  <a:lnTo>
                    <a:pt x="293363" y="414655"/>
                  </a:lnTo>
                  <a:lnTo>
                    <a:pt x="0" y="414655"/>
                  </a:lnTo>
                  <a:close/>
                </a:path>
              </a:pathLst>
            </a:custGeom>
            <a:solidFill>
              <a:srgbClr val="FCFDF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3363" cy="452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156284" y="314325"/>
            <a:ext cx="18556048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3741" lvl="1" algn="l">
              <a:lnSpc>
                <a:spcPts val="5488"/>
              </a:lnSpc>
            </a:pPr>
            <a:r>
              <a:rPr lang="en-US" sz="4573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6. National Transformation</a:t>
            </a:r>
          </a:p>
          <a:p>
            <a:pPr algn="l">
              <a:lnSpc>
                <a:spcPts val="5488"/>
              </a:lnSpc>
            </a:pPr>
            <a:endParaRPr lang="en-US" sz="4573" dirty="0">
              <a:solidFill>
                <a:srgbClr val="FCFD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69325" y="1697658"/>
            <a:ext cx="1394087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073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How </a:t>
            </a:r>
            <a:r>
              <a:rPr lang="en-US" sz="4073" b="1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ANSWER</a:t>
            </a:r>
            <a:r>
              <a:rPr lang="en-US" sz="4073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is Changing </a:t>
            </a:r>
            <a:r>
              <a:rPr lang="en-US" sz="4073" b="1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Higher Education </a:t>
            </a:r>
            <a:r>
              <a:rPr lang="en-US" sz="4073" b="1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in Rwanda</a:t>
            </a:r>
            <a:r>
              <a:rPr lang="en-US" sz="4073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grpSp>
        <p:nvGrpSpPr>
          <p:cNvPr id="9" name="Group 9"/>
          <p:cNvGrpSpPr/>
          <p:nvPr/>
        </p:nvGrpSpPr>
        <p:grpSpPr>
          <a:xfrm rot="2700000">
            <a:off x="1575883" y="3486400"/>
            <a:ext cx="2230840" cy="223084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A1DAF8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49956" y="2800816"/>
            <a:ext cx="818552" cy="818552"/>
            <a:chOff x="0" y="0"/>
            <a:chExt cx="1091403" cy="109140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DAF8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88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2700000">
            <a:off x="4730767" y="3486400"/>
            <a:ext cx="2230840" cy="223084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E7F0EA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445877" y="2800816"/>
            <a:ext cx="818552" cy="818552"/>
            <a:chOff x="0" y="0"/>
            <a:chExt cx="1091403" cy="109140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4DBC8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2700000">
            <a:off x="3153325" y="5469166"/>
            <a:ext cx="2230840" cy="223084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C8EBEE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879243" y="7613755"/>
            <a:ext cx="818552" cy="818552"/>
            <a:chOff x="0" y="0"/>
            <a:chExt cx="1091403" cy="109140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B9CCE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 rot="2700000">
            <a:off x="6308208" y="5469166"/>
            <a:ext cx="2230840" cy="2230840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FFE492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014352" y="7613755"/>
            <a:ext cx="818552" cy="818552"/>
            <a:chOff x="0" y="0"/>
            <a:chExt cx="1091403" cy="1091403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A68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 rot="2700000">
            <a:off x="7885096" y="3524771"/>
            <a:ext cx="2230840" cy="223084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D4EDFD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557878" y="2800816"/>
            <a:ext cx="818552" cy="818552"/>
            <a:chOff x="0" y="0"/>
            <a:chExt cx="1091403" cy="1091403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DAF8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88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5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 rot="2700000">
            <a:off x="11040534" y="3486400"/>
            <a:ext cx="2230840" cy="2230840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FDECB6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1775452" y="2800816"/>
            <a:ext cx="818552" cy="818552"/>
            <a:chOff x="0" y="0"/>
            <a:chExt cx="1091403" cy="1091403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95B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88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7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 rot="2700000">
            <a:off x="9463092" y="5469166"/>
            <a:ext cx="2230840" cy="2230840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DBE9DE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167899" y="7613755"/>
            <a:ext cx="818552" cy="818552"/>
            <a:chOff x="0" y="0"/>
            <a:chExt cx="1091403" cy="1091403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4DBC8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6</a:t>
              </a: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1176494" y="3999418"/>
            <a:ext cx="2144857" cy="171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8"/>
              </a:lnSpc>
            </a:pPr>
            <a:r>
              <a:rPr lang="en-US" sz="1500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Proposal for a National Strategy for Effective Implementation &amp; Monitoring Disability Inclusion in HE</a:t>
            </a:r>
          </a:p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endParaRPr lang="en-US" sz="16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66" name="Group 66"/>
          <p:cNvGrpSpPr/>
          <p:nvPr/>
        </p:nvGrpSpPr>
        <p:grpSpPr>
          <a:xfrm rot="2700000">
            <a:off x="12707400" y="5504879"/>
            <a:ext cx="2230840" cy="2230840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C8EBEE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3412207" y="7649467"/>
            <a:ext cx="818552" cy="818552"/>
            <a:chOff x="0" y="0"/>
            <a:chExt cx="1091403" cy="1091403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1091403" cy="1091403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B9CCE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76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>
              <a:off x="266143" y="164354"/>
              <a:ext cx="559116" cy="90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0"/>
                </a:lnSpc>
              </a:pPr>
              <a:r>
                <a:rPr lang="en-US" sz="4847" b="1" spc="242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8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 rot="2700000">
            <a:off x="14643092" y="3672114"/>
            <a:ext cx="2230840" cy="2230840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9819" y="0"/>
                  </a:moveTo>
                  <a:lnTo>
                    <a:pt x="732981" y="0"/>
                  </a:lnTo>
                  <a:cubicBezTo>
                    <a:pt x="777064" y="0"/>
                    <a:pt x="812800" y="35736"/>
                    <a:pt x="812800" y="79819"/>
                  </a:cubicBezTo>
                  <a:lnTo>
                    <a:pt x="812800" y="732981"/>
                  </a:lnTo>
                  <a:cubicBezTo>
                    <a:pt x="812800" y="777064"/>
                    <a:pt x="777064" y="812800"/>
                    <a:pt x="732981" y="812800"/>
                  </a:cubicBezTo>
                  <a:lnTo>
                    <a:pt x="79819" y="812800"/>
                  </a:lnTo>
                  <a:cubicBezTo>
                    <a:pt x="35736" y="812800"/>
                    <a:pt x="0" y="777064"/>
                    <a:pt x="0" y="732981"/>
                  </a:cubicBezTo>
                  <a:lnTo>
                    <a:pt x="0" y="79819"/>
                  </a:lnTo>
                  <a:cubicBezTo>
                    <a:pt x="0" y="35736"/>
                    <a:pt x="35736" y="0"/>
                    <a:pt x="79819" y="0"/>
                  </a:cubicBezTo>
                  <a:close/>
                </a:path>
              </a:pathLst>
            </a:custGeom>
            <a:solidFill>
              <a:srgbClr val="A1DAF8"/>
            </a:solidFill>
            <a:ln w="38100" cap="rnd">
              <a:solidFill>
                <a:srgbClr val="2A2B39"/>
              </a:solidFill>
              <a:prstDash val="solid"/>
              <a:rou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88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5400262" y="2774156"/>
            <a:ext cx="871874" cy="871874"/>
            <a:chOff x="0" y="0"/>
            <a:chExt cx="1162498" cy="1162498"/>
          </a:xfrm>
        </p:grpSpPr>
        <p:grpSp>
          <p:nvGrpSpPr>
            <p:cNvPr id="78" name="Group 78"/>
            <p:cNvGrpSpPr/>
            <p:nvPr/>
          </p:nvGrpSpPr>
          <p:grpSpPr>
            <a:xfrm>
              <a:off x="0" y="0"/>
              <a:ext cx="1162498" cy="1162498"/>
              <a:chOff x="0" y="0"/>
              <a:chExt cx="812800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CC5F1"/>
              </a:solidFill>
              <a:ln w="38100" cap="sq">
                <a:solidFill>
                  <a:srgbClr val="2A2B3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88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283480" y="170097"/>
              <a:ext cx="595538" cy="971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59"/>
                </a:lnSpc>
              </a:pPr>
              <a:r>
                <a:rPr lang="en-US" sz="5163" b="1" spc="258">
                  <a:solidFill>
                    <a:srgbClr val="2A2B39"/>
                  </a:solidFill>
                  <a:latin typeface="Arial Bold"/>
                  <a:ea typeface="Arial Bold"/>
                  <a:cs typeface="Arial Bold"/>
                  <a:sym typeface="Arial Bold"/>
                </a:rPr>
                <a:t>9</a:t>
              </a:r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1727002" y="3967533"/>
            <a:ext cx="2144857" cy="150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4"/>
              </a:lnSpc>
            </a:pPr>
            <a:r>
              <a:rPr lang="en-US" sz="1500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Awareness: Dissemination Events, Outreach Campaigns, Awareness-raising events, Conferences</a:t>
            </a:r>
          </a:p>
          <a:p>
            <a:pPr marL="0" lvl="0" indent="0" algn="ctr">
              <a:lnSpc>
                <a:spcPts val="3162"/>
              </a:lnSpc>
              <a:spcBef>
                <a:spcPct val="0"/>
              </a:spcBef>
            </a:pPr>
            <a:endParaRPr lang="en-US" sz="13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7962533" y="4227265"/>
            <a:ext cx="2144857" cy="131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4"/>
              </a:lnSpc>
            </a:pPr>
            <a:r>
              <a:rPr lang="en-GB" sz="1871" b="1" noProof="0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Disability inclusive internships programmes  </a:t>
            </a:r>
          </a:p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endParaRPr lang="en-US" sz="18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4711937" y="4176114"/>
            <a:ext cx="2144857" cy="16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n-US" sz="2571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Institutional Inclusive Policies</a:t>
            </a:r>
          </a:p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endParaRPr lang="en-US" sz="25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6406680" y="5933279"/>
            <a:ext cx="2144857" cy="162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2"/>
              </a:lnSpc>
            </a:pPr>
            <a:r>
              <a:rPr lang="en-US" sz="1971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Increase in the enrolment of student with disabilities </a:t>
            </a:r>
          </a:p>
          <a:p>
            <a:pPr marL="0" lvl="0" indent="0" algn="ctr">
              <a:lnSpc>
                <a:spcPts val="3034"/>
              </a:lnSpc>
              <a:spcBef>
                <a:spcPct val="0"/>
              </a:spcBef>
            </a:pPr>
            <a:endParaRPr lang="en-US" sz="19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9613438" y="5859886"/>
            <a:ext cx="2144857" cy="123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MoUs</a:t>
            </a:r>
            <a:r>
              <a:rPr lang="en-US" sz="2400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 Signature for internships 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3246820" y="5804081"/>
            <a:ext cx="2144857" cy="16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Improvement Support Services for SWDs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4655218" y="4152157"/>
            <a:ext cx="2478720" cy="1511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34"/>
              </a:lnSpc>
            </a:pPr>
            <a:r>
              <a:rPr lang="en-US" sz="2371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Closing gap between policy &amp; implementation </a:t>
            </a:r>
          </a:p>
          <a:p>
            <a:pPr marL="0" lvl="0" indent="0" algn="ctr">
              <a:lnSpc>
                <a:spcPts val="3034"/>
              </a:lnSpc>
              <a:spcBef>
                <a:spcPct val="0"/>
              </a:spcBef>
            </a:pPr>
            <a:endParaRPr lang="en-US" sz="23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12750392" y="6081477"/>
            <a:ext cx="2144857" cy="145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2171" b="1" dirty="0">
                <a:solidFill>
                  <a:srgbClr val="2A2B39"/>
                </a:solidFill>
                <a:latin typeface="Arial Bold"/>
                <a:ea typeface="Arial Bold"/>
                <a:cs typeface="Arial Bold"/>
                <a:sym typeface="Arial Bold"/>
              </a:rPr>
              <a:t>Empowering local stakeholders</a:t>
            </a:r>
          </a:p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endParaRPr lang="en-US" sz="2171" b="1" dirty="0">
              <a:solidFill>
                <a:srgbClr val="2A2B39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5400000">
            <a:off x="-3454523" y="6696900"/>
            <a:ext cx="12100882" cy="4026293"/>
          </a:xfrm>
          <a:custGeom>
            <a:avLst/>
            <a:gdLst/>
            <a:ahLst/>
            <a:cxnLst/>
            <a:rect l="l" t="t" r="r" b="b"/>
            <a:pathLst>
              <a:path w="12100882" h="4026293">
                <a:moveTo>
                  <a:pt x="0" y="0"/>
                </a:moveTo>
                <a:lnTo>
                  <a:pt x="12100882" y="0"/>
                </a:lnTo>
                <a:lnTo>
                  <a:pt x="12100882" y="4026293"/>
                </a:lnTo>
                <a:lnTo>
                  <a:pt x="0" y="4026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5400000">
            <a:off x="1080413" y="6696900"/>
            <a:ext cx="12100882" cy="4026293"/>
          </a:xfrm>
          <a:custGeom>
            <a:avLst/>
            <a:gdLst/>
            <a:ahLst/>
            <a:cxnLst/>
            <a:rect l="l" t="t" r="r" b="b"/>
            <a:pathLst>
              <a:path w="12100882" h="4026293">
                <a:moveTo>
                  <a:pt x="0" y="0"/>
                </a:moveTo>
                <a:lnTo>
                  <a:pt x="12100881" y="0"/>
                </a:lnTo>
                <a:lnTo>
                  <a:pt x="12100881" y="4026293"/>
                </a:lnTo>
                <a:lnTo>
                  <a:pt x="0" y="4026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0" y="871004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50395" y="8823175"/>
            <a:ext cx="17575706" cy="1501118"/>
          </a:xfrm>
          <a:custGeom>
            <a:avLst/>
            <a:gdLst/>
            <a:ahLst/>
            <a:cxnLst/>
            <a:rect l="l" t="t" r="r" b="b"/>
            <a:pathLst>
              <a:path w="17575706" h="1501118">
                <a:moveTo>
                  <a:pt x="0" y="0"/>
                </a:moveTo>
                <a:lnTo>
                  <a:pt x="17575706" y="0"/>
                </a:lnTo>
                <a:lnTo>
                  <a:pt x="17575706" y="1501119"/>
                </a:lnTo>
                <a:lnTo>
                  <a:pt x="0" y="1501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8117" b="-48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2146852" y="2008404"/>
            <a:ext cx="5579249" cy="3135096"/>
          </a:xfrm>
          <a:custGeom>
            <a:avLst/>
            <a:gdLst/>
            <a:ahLst/>
            <a:cxnLst/>
            <a:rect l="l" t="t" r="r" b="b"/>
            <a:pathLst>
              <a:path w="5579249" h="3135096">
                <a:moveTo>
                  <a:pt x="0" y="0"/>
                </a:moveTo>
                <a:lnTo>
                  <a:pt x="5579249" y="0"/>
                </a:lnTo>
                <a:lnTo>
                  <a:pt x="5579249" y="3135096"/>
                </a:lnTo>
                <a:lnTo>
                  <a:pt x="0" y="3135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2379263" y="5553571"/>
            <a:ext cx="5346838" cy="2915502"/>
          </a:xfrm>
          <a:custGeom>
            <a:avLst/>
            <a:gdLst/>
            <a:ahLst/>
            <a:cxnLst/>
            <a:rect l="l" t="t" r="r" b="b"/>
            <a:pathLst>
              <a:path w="5346838" h="2915502">
                <a:moveTo>
                  <a:pt x="0" y="0"/>
                </a:moveTo>
                <a:lnTo>
                  <a:pt x="5346838" y="0"/>
                </a:lnTo>
                <a:lnTo>
                  <a:pt x="5346838" y="2915502"/>
                </a:lnTo>
                <a:lnTo>
                  <a:pt x="0" y="29155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697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9978313" y="3677876"/>
            <a:ext cx="2730438" cy="3096603"/>
          </a:xfrm>
          <a:custGeom>
            <a:avLst/>
            <a:gdLst/>
            <a:ahLst/>
            <a:cxnLst/>
            <a:rect l="l" t="t" r="r" b="b"/>
            <a:pathLst>
              <a:path w="2730438" h="3096603">
                <a:moveTo>
                  <a:pt x="0" y="0"/>
                </a:moveTo>
                <a:lnTo>
                  <a:pt x="2730438" y="0"/>
                </a:lnTo>
                <a:lnTo>
                  <a:pt x="2730438" y="3096603"/>
                </a:lnTo>
                <a:lnTo>
                  <a:pt x="0" y="3096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68593" b="-1645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4195693" y="4317147"/>
            <a:ext cx="1236249" cy="1085053"/>
          </a:xfrm>
          <a:custGeom>
            <a:avLst/>
            <a:gdLst/>
            <a:ahLst/>
            <a:cxnLst/>
            <a:rect l="l" t="t" r="r" b="b"/>
            <a:pathLst>
              <a:path w="1236249" h="1085053">
                <a:moveTo>
                  <a:pt x="0" y="0"/>
                </a:moveTo>
                <a:lnTo>
                  <a:pt x="1236249" y="0"/>
                </a:lnTo>
                <a:lnTo>
                  <a:pt x="1236249" y="1085053"/>
                </a:lnTo>
                <a:lnTo>
                  <a:pt x="0" y="1085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3430727" y="352425"/>
            <a:ext cx="18556048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331" lvl="1" algn="l">
              <a:lnSpc>
                <a:spcPts val="5728"/>
              </a:lnSpc>
            </a:pPr>
            <a:r>
              <a:rPr lang="en-US" sz="4773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7. ANSWER’s legacy in Rwandan Higher Education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6141" y="3863620"/>
            <a:ext cx="3199551" cy="1463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en-US" sz="2737" b="1" dirty="0">
                <a:solidFill>
                  <a:srgbClr val="303030"/>
                </a:solidFill>
                <a:latin typeface="Arial Bold"/>
                <a:ea typeface="Arial Bold"/>
                <a:cs typeface="Arial Bold"/>
                <a:sym typeface="Arial Bold"/>
              </a:rPr>
              <a:t>LONG-TERM COMMITMENT TO SUSTAINABILITY: 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62735" y="3949320"/>
            <a:ext cx="3482129" cy="149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>
                <a:solidFill>
                  <a:srgbClr val="303030"/>
                </a:solidFill>
                <a:latin typeface="Arial Bold"/>
                <a:ea typeface="Arial Bold"/>
                <a:cs typeface="Arial Bold"/>
                <a:sym typeface="Arial Bold"/>
              </a:rPr>
              <a:t>ONGOING SUPPORT BEYOND THE PROJECT: 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0944" y="5364114"/>
            <a:ext cx="3199551" cy="297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ctr">
              <a:lnSpc>
                <a:spcPts val="25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26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Promoting active collaboration and networking among policymakers, educational staff, NGOs, the private sector and other relevant stakeholders </a:t>
            </a:r>
          </a:p>
          <a:p>
            <a:pPr marL="342900" indent="-342900" algn="ctr">
              <a:lnSpc>
                <a:spcPts val="25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26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Roadmap for a sustainable practice change in Rwanda.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31078" y="5778505"/>
            <a:ext cx="3199551" cy="166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7"/>
              </a:lnSpc>
              <a:spcBef>
                <a:spcPct val="0"/>
              </a:spcBef>
            </a:pPr>
            <a:r>
              <a:rPr lang="en-GB" sz="1926" noProof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Continuation of the three Student Support Centres and the services they provide to SWDs after the conclusion of the ANSWER project.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871004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50395" y="8710046"/>
            <a:ext cx="17575706" cy="1501118"/>
          </a:xfrm>
          <a:custGeom>
            <a:avLst/>
            <a:gdLst/>
            <a:ahLst/>
            <a:cxnLst/>
            <a:rect l="l" t="t" r="r" b="b"/>
            <a:pathLst>
              <a:path w="17575706" h="1501118">
                <a:moveTo>
                  <a:pt x="0" y="0"/>
                </a:moveTo>
                <a:lnTo>
                  <a:pt x="17575706" y="0"/>
                </a:lnTo>
                <a:lnTo>
                  <a:pt x="17575706" y="1501119"/>
                </a:lnTo>
                <a:lnTo>
                  <a:pt x="0" y="1501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8117" b="-48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357338" y="2019156"/>
            <a:ext cx="5693698" cy="5202657"/>
          </a:xfrm>
          <a:custGeom>
            <a:avLst/>
            <a:gdLst/>
            <a:ahLst/>
            <a:cxnLst/>
            <a:rect l="l" t="t" r="r" b="b"/>
            <a:pathLst>
              <a:path w="5693698" h="5202657">
                <a:moveTo>
                  <a:pt x="0" y="0"/>
                </a:moveTo>
                <a:lnTo>
                  <a:pt x="5693697" y="0"/>
                </a:lnTo>
                <a:lnTo>
                  <a:pt x="5693697" y="5202657"/>
                </a:lnTo>
                <a:lnTo>
                  <a:pt x="0" y="5202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32" r="-783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2266038" y="1937923"/>
            <a:ext cx="5494243" cy="5853129"/>
          </a:xfrm>
          <a:custGeom>
            <a:avLst/>
            <a:gdLst/>
            <a:ahLst/>
            <a:cxnLst/>
            <a:rect l="l" t="t" r="r" b="b"/>
            <a:pathLst>
              <a:path w="5494243" h="5853129">
                <a:moveTo>
                  <a:pt x="0" y="0"/>
                </a:moveTo>
                <a:lnTo>
                  <a:pt x="5494243" y="0"/>
                </a:lnTo>
                <a:lnTo>
                  <a:pt x="5494243" y="5853129"/>
                </a:lnTo>
                <a:lnTo>
                  <a:pt x="0" y="5853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808" r="-2390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6255676" y="2633674"/>
            <a:ext cx="5810337" cy="5635738"/>
          </a:xfrm>
          <a:custGeom>
            <a:avLst/>
            <a:gdLst/>
            <a:ahLst/>
            <a:cxnLst/>
            <a:rect l="l" t="t" r="r" b="b"/>
            <a:pathLst>
              <a:path w="5810337" h="5635738">
                <a:moveTo>
                  <a:pt x="0" y="0"/>
                </a:moveTo>
                <a:lnTo>
                  <a:pt x="5810337" y="0"/>
                </a:lnTo>
                <a:lnTo>
                  <a:pt x="5810337" y="5635738"/>
                </a:lnTo>
                <a:lnTo>
                  <a:pt x="0" y="5635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003" r="-1100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10279689" y="333375"/>
            <a:ext cx="1395922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331" lvl="1" algn="l">
              <a:lnSpc>
                <a:spcPts val="5728"/>
              </a:lnSpc>
            </a:pPr>
            <a:r>
              <a:rPr lang="en-US" sz="4773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8. Voices of beneficiaries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18845" y="3534916"/>
            <a:ext cx="4970683" cy="2659142"/>
            <a:chOff x="0" y="0"/>
            <a:chExt cx="6627577" cy="354552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6627577" cy="210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</a:pPr>
              <a:r>
                <a:rPr lang="en-US" sz="2580" b="1" i="1">
                  <a:solidFill>
                    <a:srgbClr val="323380"/>
                  </a:solidFill>
                  <a:latin typeface="Arial Bold Italics"/>
                  <a:ea typeface="Arial Bold Italics"/>
                  <a:cs typeface="Arial Bold Italics"/>
                  <a:sym typeface="Arial Bold Italics"/>
                </a:rPr>
                <a:t>“As I have a visual impairment, my university is giving me some assistance, for example, in reading.”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08226" y="2409468"/>
              <a:ext cx="5411125" cy="1136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9"/>
                </a:lnSpc>
              </a:pPr>
              <a:r>
                <a:rPr lang="en-US" sz="2193" spc="74">
                  <a:solidFill>
                    <a:srgbClr val="323380"/>
                  </a:solidFill>
                  <a:latin typeface="Arial"/>
                  <a:ea typeface="Arial"/>
                  <a:cs typeface="Arial"/>
                  <a:sym typeface="Arial"/>
                </a:rPr>
                <a:t>Nsegiymva Jean Damascene, UR Student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567432" y="3534916"/>
            <a:ext cx="5153135" cy="3593194"/>
            <a:chOff x="0" y="0"/>
            <a:chExt cx="6870847" cy="479092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"/>
              <a:ext cx="6870847" cy="1582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</a:pPr>
              <a:r>
                <a:rPr lang="en-US" sz="2580" b="1" i="1">
                  <a:solidFill>
                    <a:srgbClr val="323380"/>
                  </a:solidFill>
                  <a:latin typeface="Arial Bold Italics"/>
                  <a:ea typeface="Arial Bold Italics"/>
                  <a:cs typeface="Arial Bold Italics"/>
                  <a:sym typeface="Arial Bold Italics"/>
                </a:rPr>
                <a:t>“If I had this earlier, my academic life would have been much easier.”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30551" y="1885088"/>
              <a:ext cx="5609744" cy="2905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9"/>
                </a:lnSpc>
              </a:pPr>
              <a:r>
                <a:rPr lang="en-US" sz="2193" spc="74">
                  <a:solidFill>
                    <a:srgbClr val="323380"/>
                  </a:solidFill>
                  <a:latin typeface="Arial"/>
                  <a:ea typeface="Arial"/>
                  <a:cs typeface="Arial"/>
                  <a:sym typeface="Arial"/>
                </a:rPr>
                <a:t>Simon Peter Iragena, Land Survey student at INES-Ruhengeri, could present his final-year dissertation thanks to ANSWER.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97503" y="3721488"/>
            <a:ext cx="4631312" cy="2844024"/>
            <a:chOff x="0" y="0"/>
            <a:chExt cx="6175083" cy="379203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"/>
              <a:ext cx="6175083" cy="245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5"/>
                </a:lnSpc>
              </a:pPr>
              <a:r>
                <a:rPr lang="en-US" sz="2404" b="1" i="1">
                  <a:solidFill>
                    <a:srgbClr val="323380"/>
                  </a:solidFill>
                  <a:latin typeface="Arial Bold Italics"/>
                  <a:ea typeface="Arial Bold Italics"/>
                  <a:cs typeface="Arial Bold Italics"/>
                  <a:sym typeface="Arial Bold Italics"/>
                </a:rPr>
                <a:t> “I am grateful to EAUR and ANSWER for promoting equal opportunities and enabling students like me to Access education without barriers.”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66700" y="2745438"/>
              <a:ext cx="5041683" cy="1046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0"/>
                </a:lnSpc>
              </a:pPr>
              <a:r>
                <a:rPr lang="en-US" sz="2043" spc="69">
                  <a:solidFill>
                    <a:srgbClr val="323380"/>
                  </a:solidFill>
                  <a:latin typeface="Arial"/>
                  <a:ea typeface="Arial"/>
                  <a:cs typeface="Arial"/>
                  <a:sym typeface="Arial"/>
                </a:rPr>
                <a:t>Jean Marie Ndayisenga, EAUR student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8945467" y="3228304"/>
            <a:ext cx="10407578" cy="900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2"/>
              </a:lnSpc>
            </a:pPr>
            <a:endParaRPr/>
          </a:p>
          <a:p>
            <a:pPr algn="l">
              <a:lnSpc>
                <a:spcPts val="5548"/>
              </a:lnSpc>
            </a:pPr>
            <a:r>
              <a:rPr lang="en-US" sz="462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 THANK YOU! </a:t>
            </a:r>
          </a:p>
        </p:txBody>
      </p:sp>
      <p:sp>
        <p:nvSpPr>
          <p:cNvPr id="4" name="Freeform 4"/>
          <p:cNvSpPr/>
          <p:nvPr/>
        </p:nvSpPr>
        <p:spPr>
          <a:xfrm>
            <a:off x="2129664" y="4536329"/>
            <a:ext cx="7014336" cy="1953955"/>
          </a:xfrm>
          <a:custGeom>
            <a:avLst/>
            <a:gdLst/>
            <a:ahLst/>
            <a:cxnLst/>
            <a:rect l="l" t="t" r="r" b="b"/>
            <a:pathLst>
              <a:path w="7014336" h="1953955">
                <a:moveTo>
                  <a:pt x="0" y="0"/>
                </a:moveTo>
                <a:lnTo>
                  <a:pt x="7014336" y="0"/>
                </a:lnTo>
                <a:lnTo>
                  <a:pt x="7014336" y="1953955"/>
                </a:lnTo>
                <a:lnTo>
                  <a:pt x="0" y="195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784" t="-608757" r="-1122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2040306" y="6595620"/>
            <a:ext cx="7122744" cy="1774606"/>
          </a:xfrm>
          <a:custGeom>
            <a:avLst/>
            <a:gdLst/>
            <a:ahLst/>
            <a:cxnLst/>
            <a:rect l="l" t="t" r="r" b="b"/>
            <a:pathLst>
              <a:path w="7122744" h="1774606">
                <a:moveTo>
                  <a:pt x="0" y="0"/>
                </a:moveTo>
                <a:lnTo>
                  <a:pt x="7122744" y="0"/>
                </a:lnTo>
                <a:lnTo>
                  <a:pt x="7122744" y="1774607"/>
                </a:lnTo>
                <a:lnTo>
                  <a:pt x="0" y="17746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87" t="-587217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 rot="-8333324">
            <a:off x="9738521" y="2888140"/>
            <a:ext cx="12046619" cy="120466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0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8333324">
            <a:off x="9383841" y="2014257"/>
            <a:ext cx="12046619" cy="1204661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61334" y="1760514"/>
            <a:ext cx="12046619" cy="1204661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CE3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80609" y="2589531"/>
            <a:ext cx="12046619" cy="1204661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914243" y="3104770"/>
            <a:ext cx="10340801" cy="10702363"/>
            <a:chOff x="0" y="0"/>
            <a:chExt cx="866910" cy="8972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6910" cy="897221"/>
            </a:xfrm>
            <a:custGeom>
              <a:avLst/>
              <a:gdLst/>
              <a:ahLst/>
              <a:cxnLst/>
              <a:rect l="l" t="t" r="r" b="b"/>
              <a:pathLst>
                <a:path w="866910" h="897221">
                  <a:moveTo>
                    <a:pt x="433455" y="0"/>
                  </a:moveTo>
                  <a:cubicBezTo>
                    <a:pt x="194064" y="0"/>
                    <a:pt x="0" y="200850"/>
                    <a:pt x="0" y="448611"/>
                  </a:cubicBezTo>
                  <a:cubicBezTo>
                    <a:pt x="0" y="696371"/>
                    <a:pt x="194064" y="897221"/>
                    <a:pt x="433455" y="897221"/>
                  </a:cubicBezTo>
                  <a:cubicBezTo>
                    <a:pt x="672846" y="897221"/>
                    <a:pt x="866910" y="696371"/>
                    <a:pt x="866910" y="448611"/>
                  </a:cubicBezTo>
                  <a:cubicBezTo>
                    <a:pt x="866910" y="200850"/>
                    <a:pt x="672846" y="0"/>
                    <a:pt x="433455" y="0"/>
                  </a:cubicBezTo>
                  <a:close/>
                </a:path>
              </a:pathLst>
            </a:custGeom>
            <a:solidFill>
              <a:srgbClr val="32338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273" y="26965"/>
              <a:ext cx="704365" cy="786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017132" y="4536329"/>
            <a:ext cx="5573694" cy="4892020"/>
          </a:xfrm>
          <a:custGeom>
            <a:avLst/>
            <a:gdLst/>
            <a:ahLst/>
            <a:cxnLst/>
            <a:rect l="l" t="t" r="r" b="b"/>
            <a:pathLst>
              <a:path w="5573694" h="4892020">
                <a:moveTo>
                  <a:pt x="0" y="0"/>
                </a:moveTo>
                <a:lnTo>
                  <a:pt x="5573694" y="0"/>
                </a:lnTo>
                <a:lnTo>
                  <a:pt x="5573694" y="4892020"/>
                </a:lnTo>
                <a:lnTo>
                  <a:pt x="0" y="4892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2382425" y="1798614"/>
            <a:ext cx="8115300" cy="164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79"/>
              </a:lnSpc>
            </a:pPr>
            <a:r>
              <a:rPr lang="en-US" sz="10479" b="1" dirty="0">
                <a:gradFill>
                  <a:gsLst>
                    <a:gs pos="0">
                      <a:srgbClr val="0CC0DF">
                        <a:alpha val="100000"/>
                      </a:srgbClr>
                    </a:gs>
                    <a:gs pos="100000">
                      <a:srgbClr val="FFDE59">
                        <a:alpha val="100000"/>
                      </a:srgbClr>
                    </a:gs>
                  </a:gsLst>
                  <a:lin ang="0"/>
                </a:gradFill>
                <a:latin typeface="Arial Bold"/>
                <a:ea typeface="Arial Bold"/>
                <a:cs typeface="Arial Bold"/>
                <a:sym typeface="Arial Bold"/>
              </a:rPr>
              <a:t>Thank You!</a:t>
            </a:r>
          </a:p>
        </p:txBody>
      </p:sp>
      <p:sp>
        <p:nvSpPr>
          <p:cNvPr id="23" name="Google Shape;179;p14">
            <a:extLst>
              <a:ext uri="{FF2B5EF4-FFF2-40B4-BE49-F238E27FC236}">
                <a16:creationId xmlns:a16="http://schemas.microsoft.com/office/drawing/2014/main" id="{8FEDBC43-DA44-70F1-0C02-530BDF0A8308}"/>
              </a:ext>
            </a:extLst>
          </p:cNvPr>
          <p:cNvSpPr txBox="1"/>
          <p:nvPr/>
        </p:nvSpPr>
        <p:spPr>
          <a:xfrm>
            <a:off x="1124849" y="2997794"/>
            <a:ext cx="8772231" cy="170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GB" sz="10479" b="1" dirty="0" err="1">
                <a:gradFill>
                  <a:gsLst>
                    <a:gs pos="0">
                      <a:srgbClr val="0CC0DF">
                        <a:alpha val="100000"/>
                      </a:srgbClr>
                    </a:gs>
                    <a:gs pos="100000">
                      <a:srgbClr val="FFDE59">
                        <a:alpha val="100000"/>
                      </a:srgbClr>
                    </a:gs>
                  </a:gsLst>
                  <a:lin ang="0"/>
                </a:gradFill>
                <a:latin typeface="Arial Bold"/>
                <a:sym typeface="Arial"/>
              </a:rPr>
              <a:t>Murakoze</a:t>
            </a:r>
            <a:r>
              <a:rPr lang="en-GB" sz="10479" b="1" dirty="0">
                <a:gradFill>
                  <a:gsLst>
                    <a:gs pos="0">
                      <a:srgbClr val="0CC0DF">
                        <a:alpha val="100000"/>
                      </a:srgbClr>
                    </a:gs>
                    <a:gs pos="100000">
                      <a:srgbClr val="FFDE59">
                        <a:alpha val="100000"/>
                      </a:srgbClr>
                    </a:gs>
                  </a:gsLst>
                  <a:lin ang="0"/>
                </a:gradFill>
                <a:latin typeface="Arial Bold"/>
                <a:sym typeface="Arial"/>
              </a:rPr>
              <a:t>!</a:t>
            </a:r>
            <a:endParaRPr sz="10479" b="1" dirty="0">
              <a:gradFill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atin typeface="Arial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307088" y="8985894"/>
            <a:ext cx="1858497" cy="998942"/>
          </a:xfrm>
          <a:custGeom>
            <a:avLst/>
            <a:gdLst/>
            <a:ahLst/>
            <a:cxnLst/>
            <a:rect l="l" t="t" r="r" b="b"/>
            <a:pathLst>
              <a:path w="1858497" h="998942">
                <a:moveTo>
                  <a:pt x="0" y="0"/>
                </a:moveTo>
                <a:lnTo>
                  <a:pt x="1858497" y="0"/>
                </a:lnTo>
                <a:lnTo>
                  <a:pt x="1858497" y="998942"/>
                </a:lnTo>
                <a:lnTo>
                  <a:pt x="0" y="99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952474" y="1708353"/>
            <a:ext cx="11019047" cy="746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6"/>
              </a:lnSpc>
            </a:pPr>
            <a:r>
              <a:rPr lang="en-US" sz="4030" b="1" dirty="0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INDEX</a:t>
            </a:r>
          </a:p>
          <a:p>
            <a:pPr algn="l">
              <a:lnSpc>
                <a:spcPts val="4836"/>
              </a:lnSpc>
            </a:pPr>
            <a:endParaRPr lang="en-US" sz="4030" b="1" dirty="0">
              <a:solidFill>
                <a:srgbClr val="EBCE37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3367"/>
              </a:lnSpc>
            </a:pPr>
            <a:r>
              <a:rPr lang="en-US" sz="2806" dirty="0">
                <a:solidFill>
                  <a:srgbClr val="323380"/>
                </a:solidFill>
                <a:latin typeface="Arial"/>
                <a:ea typeface="Arial"/>
                <a:cs typeface="Arial"/>
                <a:sym typeface="Arial"/>
              </a:rPr>
              <a:t>0. About us: OGPI</a:t>
            </a:r>
          </a:p>
          <a:p>
            <a:pPr algn="l">
              <a:lnSpc>
                <a:spcPts val="3367"/>
              </a:lnSpc>
            </a:pPr>
            <a:endParaRPr lang="en-US" sz="2806" dirty="0">
              <a:solidFill>
                <a:srgbClr val="3233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"/>
                <a:ea typeface="Arial Bold"/>
                <a:cs typeface="Arial"/>
                <a:sym typeface="Arial"/>
              </a:rPr>
              <a:t> </a:t>
            </a: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ANSWER CONSORTIUM</a:t>
            </a: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Initial Challenge</a:t>
            </a: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Results </a:t>
            </a: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Human Stories </a:t>
            </a:r>
            <a:endParaRPr lang="en-US" sz="2806" dirty="0">
              <a:solidFill>
                <a:srgbClr val="3233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ANSWER Project Global Impact</a:t>
            </a: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National Transformation</a:t>
            </a: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ANWER’s legacy in Rwandan Higher Education</a:t>
            </a:r>
          </a:p>
          <a:p>
            <a:pPr marL="605955" lvl="1" indent="-302978" algn="l">
              <a:lnSpc>
                <a:spcPts val="4350"/>
              </a:lnSpc>
              <a:buAutoNum type="arabicPeriod"/>
            </a:pPr>
            <a:r>
              <a:rPr lang="en-US" sz="2806" b="1" dirty="0">
                <a:solidFill>
                  <a:srgbClr val="323380"/>
                </a:solidFill>
                <a:latin typeface="Arial Bold"/>
                <a:ea typeface="Arial Bold"/>
                <a:cs typeface="Arial Bold"/>
                <a:sym typeface="Arial Bold"/>
              </a:rPr>
              <a:t> Voices of beneficiaries</a:t>
            </a:r>
          </a:p>
          <a:p>
            <a:pPr algn="l">
              <a:lnSpc>
                <a:spcPts val="3367"/>
              </a:lnSpc>
            </a:pPr>
            <a:r>
              <a:rPr lang="en-US" sz="2806" dirty="0">
                <a:solidFill>
                  <a:srgbClr val="3233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>
              <a:lnSpc>
                <a:spcPts val="3367"/>
              </a:lnSpc>
            </a:pPr>
            <a:endParaRPr lang="en-US" sz="2806" dirty="0">
              <a:solidFill>
                <a:srgbClr val="3233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27885" y="8577426"/>
            <a:ext cx="4801124" cy="40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3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3270989" y="8424817"/>
            <a:ext cx="2848187" cy="61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498"/>
              </a:lnSpc>
              <a:spcBef>
                <a:spcPct val="0"/>
              </a:spcBef>
            </a:pPr>
            <a:r>
              <a:rPr lang="en-US" sz="1784" b="1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ERASMUS+ Projects / PDI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871004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1409251" y="3067234"/>
            <a:ext cx="3723475" cy="3268086"/>
          </a:xfrm>
          <a:custGeom>
            <a:avLst/>
            <a:gdLst/>
            <a:ahLst/>
            <a:cxnLst/>
            <a:rect l="l" t="t" r="r" b="b"/>
            <a:pathLst>
              <a:path w="3723475" h="3268086">
                <a:moveTo>
                  <a:pt x="0" y="0"/>
                </a:moveTo>
                <a:lnTo>
                  <a:pt x="3723475" y="0"/>
                </a:lnTo>
                <a:lnTo>
                  <a:pt x="3723475" y="3268086"/>
                </a:lnTo>
                <a:lnTo>
                  <a:pt x="0" y="3268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6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2236337" y="4210939"/>
            <a:ext cx="2484016" cy="2477339"/>
          </a:xfrm>
          <a:custGeom>
            <a:avLst/>
            <a:gdLst/>
            <a:ahLst/>
            <a:cxnLst/>
            <a:rect l="l" t="t" r="r" b="b"/>
            <a:pathLst>
              <a:path w="2484016" h="2477339">
                <a:moveTo>
                  <a:pt x="0" y="0"/>
                </a:moveTo>
                <a:lnTo>
                  <a:pt x="2484016" y="0"/>
                </a:lnTo>
                <a:lnTo>
                  <a:pt x="2484016" y="2477339"/>
                </a:lnTo>
                <a:lnTo>
                  <a:pt x="0" y="2477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336" r="-1526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5766353" y="4245927"/>
            <a:ext cx="1764270" cy="2442351"/>
          </a:xfrm>
          <a:custGeom>
            <a:avLst/>
            <a:gdLst/>
            <a:ahLst/>
            <a:cxnLst/>
            <a:rect l="l" t="t" r="r" b="b"/>
            <a:pathLst>
              <a:path w="1764270" h="2442351">
                <a:moveTo>
                  <a:pt x="0" y="0"/>
                </a:moveTo>
                <a:lnTo>
                  <a:pt x="1764269" y="0"/>
                </a:lnTo>
                <a:lnTo>
                  <a:pt x="1764269" y="2442351"/>
                </a:lnTo>
                <a:lnTo>
                  <a:pt x="0" y="2442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77" b="-417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13131468" y="2176140"/>
            <a:ext cx="2345791" cy="2345791"/>
          </a:xfrm>
          <a:custGeom>
            <a:avLst/>
            <a:gdLst/>
            <a:ahLst/>
            <a:cxnLst/>
            <a:rect l="l" t="t" r="r" b="b"/>
            <a:pathLst>
              <a:path w="2345791" h="2345791">
                <a:moveTo>
                  <a:pt x="0" y="0"/>
                </a:moveTo>
                <a:lnTo>
                  <a:pt x="2345791" y="0"/>
                </a:lnTo>
                <a:lnTo>
                  <a:pt x="2345791" y="2345791"/>
                </a:lnTo>
                <a:lnTo>
                  <a:pt x="0" y="2345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3131468" y="5319529"/>
            <a:ext cx="2345791" cy="2345791"/>
          </a:xfrm>
          <a:custGeom>
            <a:avLst/>
            <a:gdLst/>
            <a:ahLst/>
            <a:cxnLst/>
            <a:rect l="l" t="t" r="r" b="b"/>
            <a:pathLst>
              <a:path w="2345791" h="2345791">
                <a:moveTo>
                  <a:pt x="0" y="0"/>
                </a:moveTo>
                <a:lnTo>
                  <a:pt x="2345791" y="0"/>
                </a:lnTo>
                <a:lnTo>
                  <a:pt x="2345791" y="2345791"/>
                </a:lnTo>
                <a:lnTo>
                  <a:pt x="0" y="234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4342861" y="5051450"/>
            <a:ext cx="1527080" cy="219344"/>
          </a:xfrm>
          <a:custGeom>
            <a:avLst/>
            <a:gdLst/>
            <a:ahLst/>
            <a:cxnLst/>
            <a:rect l="l" t="t" r="r" b="b"/>
            <a:pathLst>
              <a:path w="1527080" h="219344">
                <a:moveTo>
                  <a:pt x="0" y="0"/>
                </a:moveTo>
                <a:lnTo>
                  <a:pt x="1527080" y="0"/>
                </a:lnTo>
                <a:lnTo>
                  <a:pt x="1527080" y="219344"/>
                </a:lnTo>
                <a:lnTo>
                  <a:pt x="0" y="219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800000">
            <a:off x="7376824" y="5051450"/>
            <a:ext cx="1527080" cy="219344"/>
          </a:xfrm>
          <a:custGeom>
            <a:avLst/>
            <a:gdLst/>
            <a:ahLst/>
            <a:cxnLst/>
            <a:rect l="l" t="t" r="r" b="b"/>
            <a:pathLst>
              <a:path w="1527080" h="219344">
                <a:moveTo>
                  <a:pt x="0" y="0"/>
                </a:moveTo>
                <a:lnTo>
                  <a:pt x="1527080" y="0"/>
                </a:lnTo>
                <a:lnTo>
                  <a:pt x="1527080" y="219344"/>
                </a:lnTo>
                <a:lnTo>
                  <a:pt x="0" y="219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0760786" y="4941778"/>
            <a:ext cx="1527080" cy="219344"/>
          </a:xfrm>
          <a:custGeom>
            <a:avLst/>
            <a:gdLst/>
            <a:ahLst/>
            <a:cxnLst/>
            <a:rect l="l" t="t" r="r" b="b"/>
            <a:pathLst>
              <a:path w="1527080" h="219344">
                <a:moveTo>
                  <a:pt x="0" y="0"/>
                </a:moveTo>
                <a:lnTo>
                  <a:pt x="1527080" y="0"/>
                </a:lnTo>
                <a:lnTo>
                  <a:pt x="1527080" y="219344"/>
                </a:lnTo>
                <a:lnTo>
                  <a:pt x="0" y="219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5297629">
            <a:off x="9253678" y="4733808"/>
            <a:ext cx="6798904" cy="976570"/>
          </a:xfrm>
          <a:custGeom>
            <a:avLst/>
            <a:gdLst/>
            <a:ahLst/>
            <a:cxnLst/>
            <a:rect l="l" t="t" r="r" b="b"/>
            <a:pathLst>
              <a:path w="6798904" h="976570">
                <a:moveTo>
                  <a:pt x="0" y="0"/>
                </a:moveTo>
                <a:lnTo>
                  <a:pt x="6798904" y="0"/>
                </a:lnTo>
                <a:lnTo>
                  <a:pt x="6798904" y="976570"/>
                </a:lnTo>
                <a:lnTo>
                  <a:pt x="0" y="976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307088" y="8985894"/>
            <a:ext cx="1858497" cy="998942"/>
          </a:xfrm>
          <a:custGeom>
            <a:avLst/>
            <a:gdLst/>
            <a:ahLst/>
            <a:cxnLst/>
            <a:rect l="l" t="t" r="r" b="b"/>
            <a:pathLst>
              <a:path w="1858497" h="998942">
                <a:moveTo>
                  <a:pt x="0" y="0"/>
                </a:moveTo>
                <a:lnTo>
                  <a:pt x="1858497" y="0"/>
                </a:lnTo>
                <a:lnTo>
                  <a:pt x="1858497" y="998942"/>
                </a:lnTo>
                <a:lnTo>
                  <a:pt x="0" y="9989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8576542" y="4331411"/>
            <a:ext cx="2319439" cy="1659422"/>
          </a:xfrm>
          <a:custGeom>
            <a:avLst/>
            <a:gdLst/>
            <a:ahLst/>
            <a:cxnLst/>
            <a:rect l="l" t="t" r="r" b="b"/>
            <a:pathLst>
              <a:path w="2319439" h="1659422">
                <a:moveTo>
                  <a:pt x="0" y="0"/>
                </a:moveTo>
                <a:lnTo>
                  <a:pt x="2319439" y="0"/>
                </a:lnTo>
                <a:lnTo>
                  <a:pt x="2319439" y="1659422"/>
                </a:lnTo>
                <a:lnTo>
                  <a:pt x="0" y="1659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203" t="-28144" r="-4881" b="-2432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10893724" y="310244"/>
            <a:ext cx="11870569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273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0. ABOUT US: OGPI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27885" y="8577426"/>
            <a:ext cx="4801124" cy="40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3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2402243" y="6557385"/>
            <a:ext cx="2152204" cy="93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7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457"/>
              </a:lnSpc>
              <a:spcBef>
                <a:spcPct val="0"/>
              </a:spcBef>
            </a:pPr>
            <a:r>
              <a:rPr lang="en-US" sz="1755" b="1" dirty="0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University Chancellor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57785" y="6621603"/>
            <a:ext cx="2381404" cy="81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198"/>
              </a:lnSpc>
              <a:spcBef>
                <a:spcPct val="0"/>
              </a:spcBef>
            </a:pPr>
            <a:r>
              <a:rPr lang="en-US" sz="1570" b="1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Director for Institutional </a:t>
            </a:r>
          </a:p>
          <a:p>
            <a:pPr algn="ctr">
              <a:lnSpc>
                <a:spcPts val="2198"/>
              </a:lnSpc>
              <a:spcBef>
                <a:spcPct val="0"/>
              </a:spcBef>
            </a:pPr>
            <a:r>
              <a:rPr lang="en-US" sz="1570" b="1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Relations and Projects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74326" y="4208568"/>
            <a:ext cx="2460074" cy="661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667"/>
              </a:lnSpc>
              <a:spcBef>
                <a:spcPct val="0"/>
              </a:spcBef>
            </a:pPr>
            <a:r>
              <a:rPr lang="en-US" sz="1905" b="1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Institutional Projects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70989" y="8424817"/>
            <a:ext cx="2848187" cy="61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498"/>
              </a:lnSpc>
              <a:spcBef>
                <a:spcPct val="0"/>
              </a:spcBef>
            </a:pPr>
            <a:r>
              <a:rPr lang="en-US" sz="1784" b="1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ERASMUS+ Projects / PDI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8710046"/>
            <a:ext cx="18288000" cy="1576954"/>
          </a:xfrm>
          <a:custGeom>
            <a:avLst/>
            <a:gdLst/>
            <a:ahLst/>
            <a:cxnLst/>
            <a:rect l="l" t="t" r="r" b="b"/>
            <a:pathLst>
              <a:path w="18288000" h="1576954">
                <a:moveTo>
                  <a:pt x="0" y="0"/>
                </a:moveTo>
                <a:lnTo>
                  <a:pt x="18288000" y="0"/>
                </a:lnTo>
                <a:lnTo>
                  <a:pt x="18288000" y="1576954"/>
                </a:lnTo>
                <a:lnTo>
                  <a:pt x="0" y="1576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13363070" y="7627380"/>
            <a:ext cx="2664023" cy="120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7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387"/>
              </a:lnSpc>
              <a:spcBef>
                <a:spcPct val="0"/>
              </a:spcBef>
            </a:pPr>
            <a:r>
              <a:rPr lang="en-US" sz="1705" b="1" dirty="0">
                <a:solidFill>
                  <a:srgbClr val="2D2E83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ERASMUS+ Projects (OGPI &amp;  Academic staff) </a:t>
            </a:r>
          </a:p>
          <a:p>
            <a:pPr algn="ctr">
              <a:lnSpc>
                <a:spcPts val="2387"/>
              </a:lnSpc>
              <a:spcBef>
                <a:spcPct val="0"/>
              </a:spcBef>
            </a:pPr>
            <a:endParaRPr lang="en-US" sz="1705" b="1" dirty="0">
              <a:solidFill>
                <a:srgbClr val="2D2E83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7E51633-31A0-7B32-E51A-74E728BE6B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6717" y="2074990"/>
            <a:ext cx="7772400" cy="17936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6175441" y="2025386"/>
            <a:ext cx="11297150" cy="7722948"/>
          </a:xfrm>
          <a:custGeom>
            <a:avLst/>
            <a:gdLst/>
            <a:ahLst/>
            <a:cxnLst/>
            <a:rect l="l" t="t" r="r" b="b"/>
            <a:pathLst>
              <a:path w="11297150" h="7722948">
                <a:moveTo>
                  <a:pt x="0" y="0"/>
                </a:moveTo>
                <a:lnTo>
                  <a:pt x="11297150" y="0"/>
                </a:lnTo>
                <a:lnTo>
                  <a:pt x="11297150" y="7722948"/>
                </a:lnTo>
                <a:lnTo>
                  <a:pt x="0" y="7722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2614181" y="6404785"/>
            <a:ext cx="8289069" cy="1294169"/>
            <a:chOff x="0" y="0"/>
            <a:chExt cx="11052091" cy="1725558"/>
          </a:xfrm>
        </p:grpSpPr>
        <p:sp>
          <p:nvSpPr>
            <p:cNvPr id="5" name="TextBox 5"/>
            <p:cNvSpPr txBox="1"/>
            <p:nvPr/>
          </p:nvSpPr>
          <p:spPr>
            <a:xfrm>
              <a:off x="0" y="1269537"/>
              <a:ext cx="11052091" cy="456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49"/>
                </a:lnSpc>
              </a:pPr>
              <a:r>
                <a:rPr lang="en-US" sz="2114" i="1">
                  <a:solidFill>
                    <a:srgbClr val="2D2E83"/>
                  </a:solidFill>
                  <a:latin typeface="Public Sans Italics"/>
                  <a:ea typeface="Public Sans Italics"/>
                  <a:cs typeface="Public Sans Italics"/>
                  <a:sym typeface="Public Sans Italics"/>
                </a:rPr>
                <a:t>a common vision.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1052091" cy="108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02"/>
                </a:lnSpc>
              </a:pPr>
              <a:r>
                <a:rPr lang="en-US" sz="5335" b="1">
                  <a:solidFill>
                    <a:srgbClr val="F0712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124 +</a:t>
              </a:r>
              <a:r>
                <a:rPr lang="en-US" sz="5335" b="1">
                  <a:solidFill>
                    <a:srgbClr val="024C82"/>
                  </a:solidFill>
                  <a:latin typeface="Inter Bold"/>
                  <a:ea typeface="Inter Bold"/>
                  <a:cs typeface="Inter Bold"/>
                  <a:sym typeface="Inter Bold"/>
                </a:rPr>
                <a:t>countries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04656" y="4974810"/>
            <a:ext cx="6028529" cy="1261930"/>
            <a:chOff x="0" y="0"/>
            <a:chExt cx="8038039" cy="1682574"/>
          </a:xfrm>
        </p:grpSpPr>
        <p:sp>
          <p:nvSpPr>
            <p:cNvPr id="8" name="TextBox 8"/>
            <p:cNvSpPr txBox="1"/>
            <p:nvPr/>
          </p:nvSpPr>
          <p:spPr>
            <a:xfrm>
              <a:off x="0" y="1221008"/>
              <a:ext cx="8038039" cy="461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7"/>
                </a:lnSpc>
              </a:pPr>
              <a:r>
                <a:rPr lang="en-US" sz="2105" i="1">
                  <a:solidFill>
                    <a:srgbClr val="2D2E83"/>
                  </a:solidFill>
                  <a:latin typeface="Public Sans Italics"/>
                  <a:ea typeface="Public Sans Italics"/>
                  <a:cs typeface="Public Sans Italics"/>
                  <a:sym typeface="Public Sans Italics"/>
                </a:rPr>
                <a:t>creating opportunities.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038039" cy="1079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76"/>
                </a:lnSpc>
              </a:pPr>
              <a:r>
                <a:rPr lang="en-US" sz="5313" b="1">
                  <a:solidFill>
                    <a:srgbClr val="F0712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263+</a:t>
              </a:r>
              <a:r>
                <a:rPr lang="en-US" sz="5313" b="1">
                  <a:solidFill>
                    <a:srgbClr val="024C82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projects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44782" y="3549713"/>
            <a:ext cx="4056783" cy="1252744"/>
            <a:chOff x="0" y="0"/>
            <a:chExt cx="5409044" cy="167032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197189"/>
              <a:ext cx="5409044" cy="473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20"/>
                </a:lnSpc>
              </a:pPr>
              <a:r>
                <a:rPr lang="en-US" sz="2246" i="1">
                  <a:solidFill>
                    <a:srgbClr val="2D2E83"/>
                  </a:solidFill>
                  <a:latin typeface="Public Sans Italics"/>
                  <a:ea typeface="Public Sans Italics"/>
                  <a:cs typeface="Public Sans Italics"/>
                  <a:sym typeface="Public Sans Italics"/>
                </a:rPr>
                <a:t>of experience.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5409044" cy="1114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526"/>
                </a:lnSpc>
              </a:pPr>
              <a:r>
                <a:rPr lang="en-US" sz="5438" b="1">
                  <a:solidFill>
                    <a:srgbClr val="F07124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23+</a:t>
              </a:r>
              <a:r>
                <a:rPr lang="en-US" sz="5438" b="1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</a:t>
              </a:r>
              <a:r>
                <a:rPr lang="en-US" sz="5438" b="1">
                  <a:solidFill>
                    <a:srgbClr val="024C82"/>
                  </a:solidFill>
                  <a:latin typeface="Inter Bold"/>
                  <a:ea typeface="Inter Bold"/>
                  <a:cs typeface="Inter Bold"/>
                  <a:sym typeface="Inter Bold"/>
                </a:rPr>
                <a:t>years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893724" y="310244"/>
            <a:ext cx="11870569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2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0. ABOUT US: OGPI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7808" y="8780358"/>
            <a:ext cx="17472591" cy="1506642"/>
          </a:xfrm>
          <a:custGeom>
            <a:avLst/>
            <a:gdLst/>
            <a:ahLst/>
            <a:cxnLst/>
            <a:rect l="l" t="t" r="r" b="b"/>
            <a:pathLst>
              <a:path w="17472591" h="1506642">
                <a:moveTo>
                  <a:pt x="0" y="0"/>
                </a:moveTo>
                <a:lnTo>
                  <a:pt x="17472590" y="0"/>
                </a:lnTo>
                <a:lnTo>
                  <a:pt x="17472590" y="1506642"/>
                </a:lnTo>
                <a:lnTo>
                  <a:pt x="0" y="15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3657462" y="2225019"/>
            <a:ext cx="5323399" cy="6065604"/>
          </a:xfrm>
          <a:custGeom>
            <a:avLst/>
            <a:gdLst/>
            <a:ahLst/>
            <a:cxnLst/>
            <a:rect l="l" t="t" r="r" b="b"/>
            <a:pathLst>
              <a:path w="5323399" h="6065604">
                <a:moveTo>
                  <a:pt x="0" y="0"/>
                </a:moveTo>
                <a:lnTo>
                  <a:pt x="5323399" y="0"/>
                </a:lnTo>
                <a:lnTo>
                  <a:pt x="5323399" y="6065604"/>
                </a:lnTo>
                <a:lnTo>
                  <a:pt x="0" y="6065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9110631" y="3016112"/>
            <a:ext cx="5323399" cy="4608208"/>
          </a:xfrm>
          <a:custGeom>
            <a:avLst/>
            <a:gdLst/>
            <a:ahLst/>
            <a:cxnLst/>
            <a:rect l="l" t="t" r="r" b="b"/>
            <a:pathLst>
              <a:path w="5323399" h="4608208">
                <a:moveTo>
                  <a:pt x="0" y="0"/>
                </a:moveTo>
                <a:lnTo>
                  <a:pt x="5323399" y="0"/>
                </a:lnTo>
                <a:lnTo>
                  <a:pt x="5323399" y="4608208"/>
                </a:lnTo>
                <a:lnTo>
                  <a:pt x="0" y="460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7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1784139" y="8252523"/>
            <a:ext cx="3996484" cy="33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8327214" y="7780460"/>
            <a:ext cx="5664257" cy="93636"/>
          </a:xfrm>
          <a:custGeom>
            <a:avLst/>
            <a:gdLst/>
            <a:ahLst/>
            <a:cxnLst/>
            <a:rect l="l" t="t" r="r" b="b"/>
            <a:pathLst>
              <a:path w="5664257" h="93636">
                <a:moveTo>
                  <a:pt x="0" y="0"/>
                </a:moveTo>
                <a:lnTo>
                  <a:pt x="5664257" y="0"/>
                </a:lnTo>
                <a:lnTo>
                  <a:pt x="5664257" y="93635"/>
                </a:lnTo>
                <a:lnTo>
                  <a:pt x="0" y="93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349" b="-675730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9114290" y="7249591"/>
            <a:ext cx="5319740" cy="104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endParaRPr/>
          </a:p>
          <a:p>
            <a:pPr algn="l">
              <a:lnSpc>
                <a:spcPts val="2222"/>
              </a:lnSpc>
            </a:pPr>
            <a:endParaRPr/>
          </a:p>
          <a:p>
            <a:pPr algn="l">
              <a:lnSpc>
                <a:spcPts val="1902"/>
              </a:lnSpc>
            </a:pPr>
            <a:r>
              <a:rPr lang="en-US" sz="1463" b="1">
                <a:solidFill>
                  <a:srgbClr val="32338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Director, Deputy Director, IP Experts, Project Managers, Admin and Communication Team.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87915" y="1741932"/>
            <a:ext cx="5742623" cy="114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40"/>
              </a:lnSpc>
              <a:spcBef>
                <a:spcPct val="0"/>
              </a:spcBef>
            </a:pPr>
            <a:r>
              <a:rPr lang="en-US" sz="3493" b="1">
                <a:solidFill>
                  <a:srgbClr val="32338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At OGPI, people make </a:t>
            </a:r>
          </a:p>
          <a:p>
            <a:pPr algn="r">
              <a:lnSpc>
                <a:spcPts val="4540"/>
              </a:lnSpc>
              <a:spcBef>
                <a:spcPct val="0"/>
              </a:spcBef>
            </a:pPr>
            <a:r>
              <a:rPr lang="en-US" sz="3493" b="1">
                <a:solidFill>
                  <a:srgbClr val="32338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the </a:t>
            </a:r>
            <a:r>
              <a:rPr lang="en-US" sz="3493" b="1">
                <a:solidFill>
                  <a:srgbClr val="F07124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difference</a:t>
            </a:r>
            <a:r>
              <a:rPr lang="en-US" sz="3493" b="1">
                <a:solidFill>
                  <a:srgbClr val="32338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93724" y="310244"/>
            <a:ext cx="11870569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8"/>
              </a:lnSpc>
            </a:pPr>
            <a:r>
              <a:rPr lang="en-US" sz="52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0. ABOUT US: OGPI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9386" y="8822718"/>
            <a:ext cx="16981339" cy="1464282"/>
          </a:xfrm>
          <a:custGeom>
            <a:avLst/>
            <a:gdLst/>
            <a:ahLst/>
            <a:cxnLst/>
            <a:rect l="l" t="t" r="r" b="b"/>
            <a:pathLst>
              <a:path w="16981339" h="1464282">
                <a:moveTo>
                  <a:pt x="0" y="0"/>
                </a:moveTo>
                <a:lnTo>
                  <a:pt x="16981339" y="0"/>
                </a:lnTo>
                <a:lnTo>
                  <a:pt x="16981339" y="1464282"/>
                </a:lnTo>
                <a:lnTo>
                  <a:pt x="0" y="1464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0" y="2086548"/>
            <a:ext cx="18288000" cy="6713413"/>
          </a:xfrm>
          <a:custGeom>
            <a:avLst/>
            <a:gdLst/>
            <a:ahLst/>
            <a:cxnLst/>
            <a:rect l="l" t="t" r="r" b="b"/>
            <a:pathLst>
              <a:path w="18288000" h="6713413">
                <a:moveTo>
                  <a:pt x="0" y="0"/>
                </a:moveTo>
                <a:lnTo>
                  <a:pt x="18288000" y="0"/>
                </a:lnTo>
                <a:lnTo>
                  <a:pt x="18288000" y="6713414"/>
                </a:lnTo>
                <a:lnTo>
                  <a:pt x="0" y="6713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00" r="-2707" b="-1604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8432171" y="135391"/>
            <a:ext cx="11870569" cy="103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endParaRPr/>
          </a:p>
          <a:p>
            <a:pPr marL="1138608" lvl="1" indent="-569304" algn="l">
              <a:lnSpc>
                <a:spcPts val="6328"/>
              </a:lnSpc>
              <a:buAutoNum type="arabicPeriod"/>
            </a:pPr>
            <a:r>
              <a:rPr lang="en-US" sz="52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 ANSWER CONSORTIUM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749573" y="9114875"/>
            <a:ext cx="13926582" cy="1200873"/>
          </a:xfrm>
          <a:custGeom>
            <a:avLst/>
            <a:gdLst/>
            <a:ahLst/>
            <a:cxnLst/>
            <a:rect l="l" t="t" r="r" b="b"/>
            <a:pathLst>
              <a:path w="13926582" h="1200873">
                <a:moveTo>
                  <a:pt x="0" y="0"/>
                </a:moveTo>
                <a:lnTo>
                  <a:pt x="13926582" y="0"/>
                </a:lnTo>
                <a:lnTo>
                  <a:pt x="13926582" y="1200874"/>
                </a:lnTo>
                <a:lnTo>
                  <a:pt x="0" y="1200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233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9144000" y="-628785"/>
            <a:ext cx="15829800" cy="171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</a:pPr>
            <a:endParaRPr dirty="0"/>
          </a:p>
          <a:p>
            <a:pPr marL="572136" lvl="1" algn="l">
              <a:lnSpc>
                <a:spcPts val="6360"/>
              </a:lnSpc>
            </a:pPr>
            <a:r>
              <a:rPr lang="en-US" sz="5300" dirty="0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2. INITIAL CHALLENGE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9420" y="5790596"/>
            <a:ext cx="4275295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n-US" sz="3675" b="1">
                <a:solidFill>
                  <a:srgbClr val="2D2E83"/>
                </a:solidFill>
                <a:latin typeface="Arial Bold"/>
                <a:ea typeface="Arial Bold"/>
                <a:cs typeface="Arial Bold"/>
                <a:sym typeface="Arial Bold"/>
              </a:rPr>
              <a:t>What </a:t>
            </a:r>
            <a:r>
              <a:rPr lang="en-US" sz="3675" b="1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barriers</a:t>
            </a:r>
            <a:r>
              <a:rPr lang="en-US" sz="3675" b="1">
                <a:solidFill>
                  <a:srgbClr val="2D2E83"/>
                </a:solidFill>
                <a:latin typeface="Arial Bold"/>
                <a:ea typeface="Arial Bold"/>
                <a:cs typeface="Arial Bold"/>
                <a:sym typeface="Arial Bold"/>
              </a:rPr>
              <a:t> did students with disabilities face in Rwanda?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863817" y="2991814"/>
            <a:ext cx="3437880" cy="343788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25481" y="1934366"/>
            <a:ext cx="3191453" cy="768089"/>
            <a:chOff x="0" y="0"/>
            <a:chExt cx="1276041" cy="3071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6248579" y="6612713"/>
            <a:ext cx="3191453" cy="768089"/>
            <a:chOff x="0" y="0"/>
            <a:chExt cx="1276041" cy="3071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42364" y="6719054"/>
            <a:ext cx="2994308" cy="768089"/>
            <a:chOff x="0" y="0"/>
            <a:chExt cx="1197216" cy="3071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7216" cy="307105"/>
            </a:xfrm>
            <a:custGeom>
              <a:avLst/>
              <a:gdLst/>
              <a:ahLst/>
              <a:cxnLst/>
              <a:rect l="l" t="t" r="r" b="b"/>
              <a:pathLst>
                <a:path w="1197216" h="307105">
                  <a:moveTo>
                    <a:pt x="153553" y="0"/>
                  </a:moveTo>
                  <a:lnTo>
                    <a:pt x="1043663" y="0"/>
                  </a:lnTo>
                  <a:cubicBezTo>
                    <a:pt x="1084388" y="0"/>
                    <a:pt x="1123445" y="16178"/>
                    <a:pt x="1152241" y="44975"/>
                  </a:cubicBezTo>
                  <a:cubicBezTo>
                    <a:pt x="1181038" y="73771"/>
                    <a:pt x="1197216" y="112828"/>
                    <a:pt x="1197216" y="153553"/>
                  </a:cubicBezTo>
                  <a:lnTo>
                    <a:pt x="1197216" y="153553"/>
                  </a:lnTo>
                  <a:cubicBezTo>
                    <a:pt x="1197216" y="238357"/>
                    <a:pt x="1128468" y="307105"/>
                    <a:pt x="1043663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197216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6248579" y="1934366"/>
            <a:ext cx="3191453" cy="768089"/>
            <a:chOff x="0" y="0"/>
            <a:chExt cx="1276041" cy="3071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16395" y="2892136"/>
            <a:ext cx="3191453" cy="768089"/>
            <a:chOff x="0" y="0"/>
            <a:chExt cx="1276041" cy="3071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10800000">
            <a:off x="5357665" y="5761284"/>
            <a:ext cx="3191453" cy="768089"/>
            <a:chOff x="0" y="0"/>
            <a:chExt cx="1276041" cy="3071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616395" y="5762538"/>
            <a:ext cx="3191453" cy="768089"/>
            <a:chOff x="0" y="0"/>
            <a:chExt cx="1276041" cy="3071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-10800000">
            <a:off x="5357665" y="2890882"/>
            <a:ext cx="3191453" cy="768089"/>
            <a:chOff x="0" y="0"/>
            <a:chExt cx="1276041" cy="3071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124062" y="3849905"/>
            <a:ext cx="3191453" cy="768089"/>
            <a:chOff x="0" y="0"/>
            <a:chExt cx="1276041" cy="3071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10800000">
            <a:off x="4849998" y="4803515"/>
            <a:ext cx="3191453" cy="768089"/>
            <a:chOff x="0" y="0"/>
            <a:chExt cx="1276041" cy="3071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124062" y="4806222"/>
            <a:ext cx="3191453" cy="768089"/>
            <a:chOff x="0" y="0"/>
            <a:chExt cx="1276041" cy="3071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-10800000">
            <a:off x="4991654" y="3847198"/>
            <a:ext cx="3191453" cy="768089"/>
            <a:chOff x="0" y="0"/>
            <a:chExt cx="1276041" cy="3071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 rot="8185095">
            <a:off x="11321250" y="2019250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Freeform 46"/>
          <p:cNvSpPr/>
          <p:nvPr/>
        </p:nvSpPr>
        <p:spPr>
          <a:xfrm rot="-8184000" flipH="1">
            <a:off x="9048044" y="2019250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0"/>
                </a:moveTo>
                <a:lnTo>
                  <a:pt x="0" y="0"/>
                </a:lnTo>
                <a:lnTo>
                  <a:pt x="0" y="681029"/>
                </a:lnTo>
                <a:lnTo>
                  <a:pt x="796525" y="681029"/>
                </a:lnTo>
                <a:lnTo>
                  <a:pt x="796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7" name="AutoShape 47"/>
          <p:cNvSpPr/>
          <p:nvPr/>
        </p:nvSpPr>
        <p:spPr>
          <a:xfrm flipV="1">
            <a:off x="11010679" y="2616261"/>
            <a:ext cx="434329" cy="43432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8" name="AutoShape 48"/>
          <p:cNvSpPr/>
          <p:nvPr/>
        </p:nvSpPr>
        <p:spPr>
          <a:xfrm>
            <a:off x="9718831" y="2616261"/>
            <a:ext cx="434329" cy="43432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9" name="AutoShape 49"/>
          <p:cNvSpPr/>
          <p:nvPr/>
        </p:nvSpPr>
        <p:spPr>
          <a:xfrm>
            <a:off x="11011675" y="6350107"/>
            <a:ext cx="452314" cy="45231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0" name="AutoShape 50"/>
          <p:cNvSpPr/>
          <p:nvPr/>
        </p:nvSpPr>
        <p:spPr>
          <a:xfrm flipV="1">
            <a:off x="9577105" y="6350107"/>
            <a:ext cx="577892" cy="15083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1" name="Freeform 51"/>
          <p:cNvSpPr/>
          <p:nvPr/>
        </p:nvSpPr>
        <p:spPr>
          <a:xfrm rot="-7847999">
            <a:off x="11321250" y="6762584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2" name="Freeform 52"/>
          <p:cNvSpPr/>
          <p:nvPr/>
        </p:nvSpPr>
        <p:spPr>
          <a:xfrm rot="7847999" flipH="1">
            <a:off x="8918609" y="6461906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0"/>
                </a:moveTo>
                <a:lnTo>
                  <a:pt x="0" y="0"/>
                </a:lnTo>
                <a:lnTo>
                  <a:pt x="0" y="681029"/>
                </a:lnTo>
                <a:lnTo>
                  <a:pt x="796525" y="681029"/>
                </a:lnTo>
                <a:lnTo>
                  <a:pt x="796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3" name="Freeform 53"/>
          <p:cNvSpPr/>
          <p:nvPr/>
        </p:nvSpPr>
        <p:spPr>
          <a:xfrm rot="8787401">
            <a:off x="12128654" y="2991853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4" name="Freeform 54"/>
          <p:cNvSpPr/>
          <p:nvPr/>
        </p:nvSpPr>
        <p:spPr>
          <a:xfrm rot="-8790000" flipH="1" flipV="1">
            <a:off x="8237674" y="2991853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681029"/>
                </a:moveTo>
                <a:lnTo>
                  <a:pt x="0" y="681029"/>
                </a:lnTo>
                <a:lnTo>
                  <a:pt x="0" y="0"/>
                </a:lnTo>
                <a:lnTo>
                  <a:pt x="796525" y="0"/>
                </a:lnTo>
                <a:lnTo>
                  <a:pt x="796525" y="681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5" name="AutoShape 55"/>
          <p:cNvSpPr/>
          <p:nvPr/>
        </p:nvSpPr>
        <p:spPr>
          <a:xfrm flipV="1">
            <a:off x="11971123" y="3539011"/>
            <a:ext cx="242150" cy="16955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6" name="AutoShape 56"/>
          <p:cNvSpPr/>
          <p:nvPr/>
        </p:nvSpPr>
        <p:spPr>
          <a:xfrm>
            <a:off x="8956094" y="3539011"/>
            <a:ext cx="242150" cy="16955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7" name="Freeform 57"/>
          <p:cNvSpPr/>
          <p:nvPr/>
        </p:nvSpPr>
        <p:spPr>
          <a:xfrm rot="-9246122">
            <a:off x="12139881" y="5806068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8" name="Freeform 58"/>
          <p:cNvSpPr/>
          <p:nvPr/>
        </p:nvSpPr>
        <p:spPr>
          <a:xfrm rot="9246000" flipH="1" flipV="1">
            <a:off x="8237674" y="5806068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681029"/>
                </a:moveTo>
                <a:lnTo>
                  <a:pt x="0" y="681029"/>
                </a:lnTo>
                <a:lnTo>
                  <a:pt x="0" y="0"/>
                </a:lnTo>
                <a:lnTo>
                  <a:pt x="796525" y="0"/>
                </a:lnTo>
                <a:lnTo>
                  <a:pt x="796525" y="681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9" name="AutoShape 59"/>
          <p:cNvSpPr/>
          <p:nvPr/>
        </p:nvSpPr>
        <p:spPr>
          <a:xfrm>
            <a:off x="11902042" y="5776726"/>
            <a:ext cx="299323" cy="20958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60" name="AutoShape 60"/>
          <p:cNvSpPr/>
          <p:nvPr/>
        </p:nvSpPr>
        <p:spPr>
          <a:xfrm flipV="1">
            <a:off x="8959693" y="5776726"/>
            <a:ext cx="299323" cy="20958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61" name="Freeform 61"/>
          <p:cNvSpPr/>
          <p:nvPr/>
        </p:nvSpPr>
        <p:spPr>
          <a:xfrm rot="-10714904">
            <a:off x="12752673" y="3899088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62" name="Freeform 62"/>
          <p:cNvSpPr/>
          <p:nvPr/>
        </p:nvSpPr>
        <p:spPr>
          <a:xfrm rot="-10714904" flipH="1">
            <a:off x="7619787" y="3899088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0"/>
                </a:moveTo>
                <a:lnTo>
                  <a:pt x="0" y="0"/>
                </a:lnTo>
                <a:lnTo>
                  <a:pt x="0" y="681029"/>
                </a:lnTo>
                <a:lnTo>
                  <a:pt x="796525" y="681029"/>
                </a:lnTo>
                <a:lnTo>
                  <a:pt x="796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63" name="AutoShape 63"/>
          <p:cNvSpPr/>
          <p:nvPr/>
        </p:nvSpPr>
        <p:spPr>
          <a:xfrm>
            <a:off x="12230847" y="4226868"/>
            <a:ext cx="54461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64" name="AutoShape 64"/>
          <p:cNvSpPr/>
          <p:nvPr/>
        </p:nvSpPr>
        <p:spPr>
          <a:xfrm>
            <a:off x="8392657" y="4226868"/>
            <a:ext cx="54461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65" name="Freeform 65"/>
          <p:cNvSpPr/>
          <p:nvPr/>
        </p:nvSpPr>
        <p:spPr>
          <a:xfrm rot="-10714904">
            <a:off x="12752673" y="4855404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66" name="Freeform 66"/>
          <p:cNvSpPr/>
          <p:nvPr/>
        </p:nvSpPr>
        <p:spPr>
          <a:xfrm rot="-10714904" flipH="1">
            <a:off x="7619787" y="4855404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0"/>
                </a:moveTo>
                <a:lnTo>
                  <a:pt x="0" y="0"/>
                </a:lnTo>
                <a:lnTo>
                  <a:pt x="0" y="681029"/>
                </a:lnTo>
                <a:lnTo>
                  <a:pt x="796525" y="681029"/>
                </a:lnTo>
                <a:lnTo>
                  <a:pt x="796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67" name="AutoShape 67"/>
          <p:cNvSpPr/>
          <p:nvPr/>
        </p:nvSpPr>
        <p:spPr>
          <a:xfrm>
            <a:off x="12219213" y="5183184"/>
            <a:ext cx="55624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68" name="AutoShape 68"/>
          <p:cNvSpPr/>
          <p:nvPr/>
        </p:nvSpPr>
        <p:spPr>
          <a:xfrm>
            <a:off x="8392657" y="5183184"/>
            <a:ext cx="55624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69" name="Group 69"/>
          <p:cNvGrpSpPr/>
          <p:nvPr/>
        </p:nvGrpSpPr>
        <p:grpSpPr>
          <a:xfrm>
            <a:off x="10084592" y="2991814"/>
            <a:ext cx="140810" cy="1408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CE3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084592" y="6288885"/>
            <a:ext cx="140810" cy="1408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CE3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9127839" y="3638161"/>
            <a:ext cx="140810" cy="1408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CE3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9176062" y="5706321"/>
            <a:ext cx="140810" cy="1408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CE3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1831637" y="5706321"/>
            <a:ext cx="140810" cy="1408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2338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1900718" y="3638161"/>
            <a:ext cx="140810" cy="1408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2338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2130960" y="4156463"/>
            <a:ext cx="140810" cy="1408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2338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2130960" y="5112779"/>
            <a:ext cx="140810" cy="140810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2338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8878500" y="4156463"/>
            <a:ext cx="140810" cy="140810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CE3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8878500" y="5119861"/>
            <a:ext cx="140810" cy="140810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BCE37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0940274" y="2991814"/>
            <a:ext cx="140810" cy="140810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2338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940274" y="6288885"/>
            <a:ext cx="140810" cy="140810"/>
            <a:chOff x="0" y="0"/>
            <a:chExt cx="812800" cy="81280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2338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05" name="Freeform 105"/>
          <p:cNvSpPr/>
          <p:nvPr/>
        </p:nvSpPr>
        <p:spPr>
          <a:xfrm>
            <a:off x="9141238" y="3274926"/>
            <a:ext cx="2883038" cy="2883038"/>
          </a:xfrm>
          <a:custGeom>
            <a:avLst/>
            <a:gdLst/>
            <a:ahLst/>
            <a:cxnLst/>
            <a:rect l="l" t="t" r="r" b="b"/>
            <a:pathLst>
              <a:path w="2883038" h="2883038">
                <a:moveTo>
                  <a:pt x="0" y="0"/>
                </a:moveTo>
                <a:lnTo>
                  <a:pt x="2883038" y="0"/>
                </a:lnTo>
                <a:lnTo>
                  <a:pt x="2883038" y="2883038"/>
                </a:lnTo>
                <a:lnTo>
                  <a:pt x="0" y="2883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6" name="TextBox 106"/>
          <p:cNvSpPr txBox="1"/>
          <p:nvPr/>
        </p:nvSpPr>
        <p:spPr>
          <a:xfrm>
            <a:off x="9456238" y="4339393"/>
            <a:ext cx="2299551" cy="78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587" b="1" i="1">
                <a:solidFill>
                  <a:srgbClr val="000000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Needs Analysis 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2301697" y="2042279"/>
            <a:ext cx="229518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4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Institutional inclusion policies adopted or under development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6373113" y="2020218"/>
            <a:ext cx="256415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0"/>
              </a:lnSpc>
            </a:pPr>
            <a:r>
              <a:rPr lang="en-US" sz="16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Lack of  institutional policies on disability or effective implementation 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2307971" y="6946924"/>
            <a:ext cx="2411818" cy="37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317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Staff trained in inclusive practices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6214504" y="6893557"/>
            <a:ext cx="256415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0"/>
              </a:lnSpc>
            </a:pPr>
            <a:r>
              <a:rPr lang="en-US" sz="16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Weak staff capacity 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3018741" y="2959198"/>
            <a:ext cx="2893853" cy="603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3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Proposal for a National Strategy for effective implementation &amp; Monitoring Disability Inclusion in HE 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5569146" y="3073870"/>
            <a:ext cx="256415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16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Gap between policy design &amp; implementation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3111996" y="5979810"/>
            <a:ext cx="2564158" cy="397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"/>
              </a:lnSpc>
            </a:pPr>
            <a:r>
              <a:rPr lang="en-GB" sz="1317" noProof="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Student Support Centres for SWDs established/ improved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5564781" y="5891646"/>
            <a:ext cx="256415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0"/>
              </a:lnSpc>
            </a:pPr>
            <a:r>
              <a:rPr lang="en-GB" sz="1600" noProof="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Inexistence/inadequate Support Centres for SWDs 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3745732" y="4041891"/>
            <a:ext cx="2564158" cy="37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317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Assistive devices available &amp; actively used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4932425" y="4145497"/>
            <a:ext cx="256415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0"/>
              </a:lnSpc>
            </a:pPr>
            <a:r>
              <a:rPr lang="en-US" sz="16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Insufficient assistive technology 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3745732" y="5005289"/>
            <a:ext cx="2379238" cy="37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"/>
              </a:lnSpc>
            </a:pPr>
            <a:r>
              <a:rPr lang="en-US" sz="1317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Implemented awareness campaigns &amp; training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4940085" y="5086359"/>
            <a:ext cx="256415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sz="160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Low awareness among staff &amp; students 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1609536" y="2217665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9246467" y="2217665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11609536" y="7062395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06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9155985" y="6711394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06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2421883" y="3193126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8452101" y="3193126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12421883" y="6051154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8424618" y="6051154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13047013" y="4137068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7823384" y="4137068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13047013" y="5094838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7823384" y="5094838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31" name="TextBox 131"/>
          <p:cNvSpPr txBox="1"/>
          <p:nvPr/>
        </p:nvSpPr>
        <p:spPr>
          <a:xfrm rot="-5400000">
            <a:off x="3209534" y="2850226"/>
            <a:ext cx="270283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4548" b="1">
                <a:solidFill>
                  <a:srgbClr val="EBCE37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Before</a:t>
            </a:r>
          </a:p>
        </p:txBody>
      </p:sp>
      <p:sp>
        <p:nvSpPr>
          <p:cNvPr id="132" name="TextBox 132"/>
          <p:cNvSpPr txBox="1"/>
          <p:nvPr/>
        </p:nvSpPr>
        <p:spPr>
          <a:xfrm rot="5400000">
            <a:off x="14867742" y="7282386"/>
            <a:ext cx="1702173" cy="68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0"/>
              </a:lnSpc>
            </a:pPr>
            <a:r>
              <a:rPr lang="en-US" sz="4525" b="1">
                <a:solidFill>
                  <a:srgbClr val="32338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After</a:t>
            </a:r>
          </a:p>
        </p:txBody>
      </p:sp>
      <p:grpSp>
        <p:nvGrpSpPr>
          <p:cNvPr id="133" name="Group 133"/>
          <p:cNvGrpSpPr/>
          <p:nvPr/>
        </p:nvGrpSpPr>
        <p:grpSpPr>
          <a:xfrm rot="-10800000">
            <a:off x="6898873" y="7627080"/>
            <a:ext cx="3191453" cy="768089"/>
            <a:chOff x="0" y="0"/>
            <a:chExt cx="1276041" cy="307105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1276041" cy="307105"/>
            </a:xfrm>
            <a:custGeom>
              <a:avLst/>
              <a:gdLst/>
              <a:ahLst/>
              <a:cxnLst/>
              <a:rect l="l" t="t" r="r" b="b"/>
              <a:pathLst>
                <a:path w="1276041" h="307105">
                  <a:moveTo>
                    <a:pt x="153553" y="0"/>
                  </a:moveTo>
                  <a:lnTo>
                    <a:pt x="1122488" y="0"/>
                  </a:lnTo>
                  <a:cubicBezTo>
                    <a:pt x="1207293" y="0"/>
                    <a:pt x="1276041" y="68748"/>
                    <a:pt x="1276041" y="153553"/>
                  </a:cubicBezTo>
                  <a:lnTo>
                    <a:pt x="1276041" y="153553"/>
                  </a:lnTo>
                  <a:cubicBezTo>
                    <a:pt x="1276041" y="238357"/>
                    <a:pt x="1207293" y="307105"/>
                    <a:pt x="1122488" y="307105"/>
                  </a:cubicBezTo>
                  <a:lnTo>
                    <a:pt x="153553" y="307105"/>
                  </a:lnTo>
                  <a:cubicBezTo>
                    <a:pt x="68748" y="307105"/>
                    <a:pt x="0" y="238357"/>
                    <a:pt x="0" y="153553"/>
                  </a:cubicBezTo>
                  <a:lnTo>
                    <a:pt x="0" y="153553"/>
                  </a:lnTo>
                  <a:cubicBezTo>
                    <a:pt x="0" y="68748"/>
                    <a:pt x="68748" y="0"/>
                    <a:pt x="153553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5" name="TextBox 135"/>
            <p:cNvSpPr txBox="1"/>
            <p:nvPr/>
          </p:nvSpPr>
          <p:spPr>
            <a:xfrm>
              <a:off x="0" y="0"/>
              <a:ext cx="1276041" cy="307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36" name="AutoShape 136"/>
          <p:cNvSpPr/>
          <p:nvPr/>
        </p:nvSpPr>
        <p:spPr>
          <a:xfrm flipH="1" flipV="1">
            <a:off x="10225402" y="6359289"/>
            <a:ext cx="127576" cy="12448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37" name="Freeform 137"/>
          <p:cNvSpPr/>
          <p:nvPr/>
        </p:nvSpPr>
        <p:spPr>
          <a:xfrm rot="7847999" flipH="1">
            <a:off x="9698339" y="7564269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796525" y="0"/>
                </a:moveTo>
                <a:lnTo>
                  <a:pt x="0" y="0"/>
                </a:lnTo>
                <a:lnTo>
                  <a:pt x="0" y="681029"/>
                </a:lnTo>
                <a:lnTo>
                  <a:pt x="796525" y="681029"/>
                </a:lnTo>
                <a:lnTo>
                  <a:pt x="796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38" name="TextBox 138"/>
          <p:cNvSpPr txBox="1"/>
          <p:nvPr/>
        </p:nvSpPr>
        <p:spPr>
          <a:xfrm>
            <a:off x="6858000" y="7705733"/>
            <a:ext cx="276153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0"/>
              </a:lnSpc>
            </a:pPr>
            <a:r>
              <a:rPr lang="en-GB" sz="1600" noProof="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Lack of internship programmes with a disability-inclusive approach 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9896761" y="7864080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07</a:t>
            </a:r>
          </a:p>
        </p:txBody>
      </p:sp>
      <p:grpSp>
        <p:nvGrpSpPr>
          <p:cNvPr id="140" name="Group 140"/>
          <p:cNvGrpSpPr/>
          <p:nvPr/>
        </p:nvGrpSpPr>
        <p:grpSpPr>
          <a:xfrm>
            <a:off x="11586600" y="7597249"/>
            <a:ext cx="3191453" cy="908026"/>
            <a:chOff x="0" y="0"/>
            <a:chExt cx="1276041" cy="363057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1276041" cy="363057"/>
            </a:xfrm>
            <a:custGeom>
              <a:avLst/>
              <a:gdLst/>
              <a:ahLst/>
              <a:cxnLst/>
              <a:rect l="l" t="t" r="r" b="b"/>
              <a:pathLst>
                <a:path w="1276041" h="363057">
                  <a:moveTo>
                    <a:pt x="181528" y="0"/>
                  </a:moveTo>
                  <a:lnTo>
                    <a:pt x="1094512" y="0"/>
                  </a:lnTo>
                  <a:cubicBezTo>
                    <a:pt x="1194768" y="0"/>
                    <a:pt x="1276041" y="81273"/>
                    <a:pt x="1276041" y="181528"/>
                  </a:cubicBezTo>
                  <a:lnTo>
                    <a:pt x="1276041" y="181528"/>
                  </a:lnTo>
                  <a:cubicBezTo>
                    <a:pt x="1276041" y="229673"/>
                    <a:pt x="1256915" y="275845"/>
                    <a:pt x="1222872" y="309888"/>
                  </a:cubicBezTo>
                  <a:cubicBezTo>
                    <a:pt x="1188829" y="343931"/>
                    <a:pt x="1142657" y="363057"/>
                    <a:pt x="1094512" y="363057"/>
                  </a:cubicBezTo>
                  <a:lnTo>
                    <a:pt x="181528" y="363057"/>
                  </a:lnTo>
                  <a:cubicBezTo>
                    <a:pt x="133384" y="363057"/>
                    <a:pt x="87212" y="343931"/>
                    <a:pt x="53168" y="309888"/>
                  </a:cubicBezTo>
                  <a:cubicBezTo>
                    <a:pt x="19125" y="275845"/>
                    <a:pt x="0" y="229673"/>
                    <a:pt x="0" y="181528"/>
                  </a:cubicBezTo>
                  <a:lnTo>
                    <a:pt x="0" y="181528"/>
                  </a:lnTo>
                  <a:cubicBezTo>
                    <a:pt x="0" y="133384"/>
                    <a:pt x="19125" y="87212"/>
                    <a:pt x="53168" y="53168"/>
                  </a:cubicBezTo>
                  <a:cubicBezTo>
                    <a:pt x="87212" y="19125"/>
                    <a:pt x="133384" y="0"/>
                    <a:pt x="181528" y="0"/>
                  </a:cubicBezTo>
                  <a:close/>
                </a:path>
              </a:pathLst>
            </a:custGeom>
            <a:solidFill>
              <a:srgbClr val="E9ED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2" name="TextBox 142"/>
            <p:cNvSpPr txBox="1"/>
            <p:nvPr/>
          </p:nvSpPr>
          <p:spPr>
            <a:xfrm>
              <a:off x="0" y="0"/>
              <a:ext cx="1276041" cy="363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0"/>
                </a:lnSpc>
              </a:pPr>
              <a:endParaRPr/>
            </a:p>
          </p:txBody>
        </p:sp>
      </p:grpSp>
      <p:sp>
        <p:nvSpPr>
          <p:cNvPr id="143" name="AutoShape 143"/>
          <p:cNvSpPr/>
          <p:nvPr/>
        </p:nvSpPr>
        <p:spPr>
          <a:xfrm>
            <a:off x="11010679" y="6429694"/>
            <a:ext cx="314429" cy="125092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44" name="Freeform 144"/>
          <p:cNvSpPr/>
          <p:nvPr/>
        </p:nvSpPr>
        <p:spPr>
          <a:xfrm rot="-7847999">
            <a:off x="11182369" y="7640779"/>
            <a:ext cx="796525" cy="681029"/>
          </a:xfrm>
          <a:custGeom>
            <a:avLst/>
            <a:gdLst/>
            <a:ahLst/>
            <a:cxnLst/>
            <a:rect l="l" t="t" r="r" b="b"/>
            <a:pathLst>
              <a:path w="796525" h="681029">
                <a:moveTo>
                  <a:pt x="0" y="0"/>
                </a:moveTo>
                <a:lnTo>
                  <a:pt x="796525" y="0"/>
                </a:lnTo>
                <a:lnTo>
                  <a:pt x="796525" y="681029"/>
                </a:lnTo>
                <a:lnTo>
                  <a:pt x="0" y="681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45" name="TextBox 145"/>
          <p:cNvSpPr txBox="1"/>
          <p:nvPr/>
        </p:nvSpPr>
        <p:spPr>
          <a:xfrm>
            <a:off x="12041528" y="7864080"/>
            <a:ext cx="2434065" cy="56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"/>
              </a:lnSpc>
            </a:pPr>
            <a:r>
              <a:rPr lang="en-GB" sz="1217" noProof="0" dirty="0">
                <a:solidFill>
                  <a:srgbClr val="383B3B"/>
                </a:solidFill>
                <a:latin typeface="Open Sauce"/>
                <a:ea typeface="Open Sauce"/>
                <a:cs typeface="Open Sauce"/>
                <a:sym typeface="Open Sauce"/>
              </a:rPr>
              <a:t>Establishment of inclusive internship programmes at partner HEIs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11470655" y="7940590"/>
            <a:ext cx="292505" cy="21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"/>
              </a:lnSpc>
            </a:pPr>
            <a:r>
              <a:rPr lang="en-US" sz="1456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07</a:t>
            </a:r>
          </a:p>
        </p:txBody>
      </p:sp>
      <p:grpSp>
        <p:nvGrpSpPr>
          <p:cNvPr id="147" name="Group 147"/>
          <p:cNvGrpSpPr/>
          <p:nvPr/>
        </p:nvGrpSpPr>
        <p:grpSpPr>
          <a:xfrm>
            <a:off x="0" y="8712608"/>
            <a:ext cx="1749573" cy="1574392"/>
            <a:chOff x="0" y="0"/>
            <a:chExt cx="460793" cy="414655"/>
          </a:xfrm>
        </p:grpSpPr>
        <p:sp>
          <p:nvSpPr>
            <p:cNvPr id="148" name="Freeform 148"/>
            <p:cNvSpPr/>
            <p:nvPr/>
          </p:nvSpPr>
          <p:spPr>
            <a:xfrm>
              <a:off x="0" y="0"/>
              <a:ext cx="460793" cy="414655"/>
            </a:xfrm>
            <a:custGeom>
              <a:avLst/>
              <a:gdLst/>
              <a:ahLst/>
              <a:cxnLst/>
              <a:rect l="l" t="t" r="r" b="b"/>
              <a:pathLst>
                <a:path w="460793" h="414655">
                  <a:moveTo>
                    <a:pt x="0" y="0"/>
                  </a:moveTo>
                  <a:lnTo>
                    <a:pt x="460793" y="0"/>
                  </a:lnTo>
                  <a:lnTo>
                    <a:pt x="460793" y="414655"/>
                  </a:lnTo>
                  <a:lnTo>
                    <a:pt x="0" y="414655"/>
                  </a:lnTo>
                  <a:close/>
                </a:path>
              </a:pathLst>
            </a:custGeom>
            <a:solidFill>
              <a:srgbClr val="FCFDF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9" name="TextBox 149"/>
            <p:cNvSpPr txBox="1"/>
            <p:nvPr/>
          </p:nvSpPr>
          <p:spPr>
            <a:xfrm>
              <a:off x="0" y="-38100"/>
              <a:ext cx="460793" cy="452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7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3625" y="1465153"/>
            <a:ext cx="18697448" cy="8821847"/>
          </a:xfrm>
          <a:custGeom>
            <a:avLst/>
            <a:gdLst/>
            <a:ahLst/>
            <a:cxnLst/>
            <a:rect l="l" t="t" r="r" b="b"/>
            <a:pathLst>
              <a:path w="18697448" h="8821847">
                <a:moveTo>
                  <a:pt x="0" y="0"/>
                </a:moveTo>
                <a:lnTo>
                  <a:pt x="18697448" y="0"/>
                </a:lnTo>
                <a:lnTo>
                  <a:pt x="18697448" y="8821847"/>
                </a:lnTo>
                <a:lnTo>
                  <a:pt x="0" y="8821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77" b="-1234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6216660" y="6456220"/>
            <a:ext cx="1032247" cy="1032247"/>
          </a:xfrm>
          <a:custGeom>
            <a:avLst/>
            <a:gdLst/>
            <a:ahLst/>
            <a:cxnLst/>
            <a:rect l="l" t="t" r="r" b="b"/>
            <a:pathLst>
              <a:path w="1032247" h="1032247">
                <a:moveTo>
                  <a:pt x="0" y="0"/>
                </a:moveTo>
                <a:lnTo>
                  <a:pt x="1032247" y="0"/>
                </a:lnTo>
                <a:lnTo>
                  <a:pt x="1032247" y="1032247"/>
                </a:lnTo>
                <a:lnTo>
                  <a:pt x="0" y="1032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 rot="6959995">
            <a:off x="3257426" y="9446216"/>
            <a:ext cx="191446" cy="193705"/>
            <a:chOff x="0" y="0"/>
            <a:chExt cx="621165" cy="628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068832" y="8845359"/>
            <a:ext cx="1197267" cy="655251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 rot="7185864">
            <a:off x="3487439" y="8320582"/>
            <a:ext cx="75089" cy="54886"/>
            <a:chOff x="0" y="0"/>
            <a:chExt cx="599881" cy="438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497588">
            <a:off x="7022880" y="5896924"/>
            <a:ext cx="191446" cy="193705"/>
            <a:chOff x="0" y="0"/>
            <a:chExt cx="621165" cy="6284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6732783" y="6056209"/>
            <a:ext cx="322568" cy="400010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 rot="-352649">
            <a:off x="6658263" y="6028766"/>
            <a:ext cx="78881" cy="54886"/>
            <a:chOff x="0" y="0"/>
            <a:chExt cx="630175" cy="4384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0175" cy="438483"/>
            </a:xfrm>
            <a:custGeom>
              <a:avLst/>
              <a:gdLst/>
              <a:ahLst/>
              <a:cxnLst/>
              <a:rect l="l" t="t" r="r" b="b"/>
              <a:pathLst>
                <a:path w="630175" h="438483">
                  <a:moveTo>
                    <a:pt x="315088" y="0"/>
                  </a:moveTo>
                  <a:cubicBezTo>
                    <a:pt x="141070" y="0"/>
                    <a:pt x="0" y="98158"/>
                    <a:pt x="0" y="219241"/>
                  </a:cubicBezTo>
                  <a:cubicBezTo>
                    <a:pt x="0" y="340325"/>
                    <a:pt x="141070" y="438483"/>
                    <a:pt x="315088" y="438483"/>
                  </a:cubicBezTo>
                  <a:cubicBezTo>
                    <a:pt x="489106" y="438483"/>
                    <a:pt x="630175" y="340325"/>
                    <a:pt x="630175" y="219241"/>
                  </a:cubicBezTo>
                  <a:cubicBezTo>
                    <a:pt x="630175" y="98158"/>
                    <a:pt x="489106" y="0"/>
                    <a:pt x="315088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9079" y="3008"/>
              <a:ext cx="512017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8619299">
            <a:off x="9927080" y="7959140"/>
            <a:ext cx="156766" cy="157439"/>
            <a:chOff x="0" y="0"/>
            <a:chExt cx="640149" cy="642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40149" cy="642896"/>
            </a:xfrm>
            <a:custGeom>
              <a:avLst/>
              <a:gdLst/>
              <a:ahLst/>
              <a:cxnLst/>
              <a:rect l="l" t="t" r="r" b="b"/>
              <a:pathLst>
                <a:path w="640149" h="642896">
                  <a:moveTo>
                    <a:pt x="320075" y="0"/>
                  </a:moveTo>
                  <a:cubicBezTo>
                    <a:pt x="143302" y="0"/>
                    <a:pt x="0" y="143917"/>
                    <a:pt x="0" y="321448"/>
                  </a:cubicBezTo>
                  <a:cubicBezTo>
                    <a:pt x="0" y="498979"/>
                    <a:pt x="143302" y="642896"/>
                    <a:pt x="320075" y="642896"/>
                  </a:cubicBezTo>
                  <a:cubicBezTo>
                    <a:pt x="496847" y="642896"/>
                    <a:pt x="640149" y="498979"/>
                    <a:pt x="640149" y="321448"/>
                  </a:cubicBezTo>
                  <a:cubicBezTo>
                    <a:pt x="640149" y="143917"/>
                    <a:pt x="496847" y="0"/>
                    <a:pt x="320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9DE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014" y="22172"/>
              <a:ext cx="520121" cy="560453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9693962">
            <a:off x="14133189" y="6605991"/>
            <a:ext cx="197297" cy="198144"/>
            <a:chOff x="0" y="0"/>
            <a:chExt cx="640149" cy="642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0149" cy="642896"/>
            </a:xfrm>
            <a:custGeom>
              <a:avLst/>
              <a:gdLst/>
              <a:ahLst/>
              <a:cxnLst/>
              <a:rect l="l" t="t" r="r" b="b"/>
              <a:pathLst>
                <a:path w="640149" h="642896">
                  <a:moveTo>
                    <a:pt x="320075" y="0"/>
                  </a:moveTo>
                  <a:cubicBezTo>
                    <a:pt x="143302" y="0"/>
                    <a:pt x="0" y="143917"/>
                    <a:pt x="0" y="321448"/>
                  </a:cubicBezTo>
                  <a:cubicBezTo>
                    <a:pt x="0" y="498979"/>
                    <a:pt x="143302" y="642896"/>
                    <a:pt x="320075" y="642896"/>
                  </a:cubicBezTo>
                  <a:cubicBezTo>
                    <a:pt x="496847" y="642896"/>
                    <a:pt x="640149" y="498979"/>
                    <a:pt x="640149" y="321448"/>
                  </a:cubicBezTo>
                  <a:cubicBezTo>
                    <a:pt x="640149" y="143917"/>
                    <a:pt x="496847" y="0"/>
                    <a:pt x="320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9DE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0014" y="22172"/>
              <a:ext cx="520121" cy="560453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25" name="AutoShape 25"/>
          <p:cNvSpPr/>
          <p:nvPr/>
        </p:nvSpPr>
        <p:spPr>
          <a:xfrm>
            <a:off x="9837577" y="7008867"/>
            <a:ext cx="121233" cy="965587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26" name="AutoShape 26"/>
          <p:cNvSpPr/>
          <p:nvPr/>
        </p:nvSpPr>
        <p:spPr>
          <a:xfrm>
            <a:off x="14157580" y="5382634"/>
            <a:ext cx="42930" cy="1228440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27" name="Group 27"/>
          <p:cNvGrpSpPr/>
          <p:nvPr/>
        </p:nvGrpSpPr>
        <p:grpSpPr>
          <a:xfrm rot="7185864">
            <a:off x="15332164" y="4647074"/>
            <a:ext cx="75089" cy="54886"/>
            <a:chOff x="0" y="0"/>
            <a:chExt cx="599881" cy="43848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flipV="1">
            <a:off x="11512683" y="4466115"/>
            <a:ext cx="136101" cy="656888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31" name="Group 31"/>
          <p:cNvGrpSpPr/>
          <p:nvPr/>
        </p:nvGrpSpPr>
        <p:grpSpPr>
          <a:xfrm rot="-451759">
            <a:off x="11471375" y="5123051"/>
            <a:ext cx="71225" cy="54886"/>
            <a:chOff x="0" y="0"/>
            <a:chExt cx="569013" cy="4384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69013" cy="438483"/>
            </a:xfrm>
            <a:custGeom>
              <a:avLst/>
              <a:gdLst/>
              <a:ahLst/>
              <a:cxnLst/>
              <a:rect l="l" t="t" r="r" b="b"/>
              <a:pathLst>
                <a:path w="569013" h="438483">
                  <a:moveTo>
                    <a:pt x="284507" y="0"/>
                  </a:moveTo>
                  <a:cubicBezTo>
                    <a:pt x="127378" y="0"/>
                    <a:pt x="0" y="98158"/>
                    <a:pt x="0" y="219241"/>
                  </a:cubicBezTo>
                  <a:cubicBezTo>
                    <a:pt x="0" y="340325"/>
                    <a:pt x="127378" y="438483"/>
                    <a:pt x="284507" y="438483"/>
                  </a:cubicBezTo>
                  <a:cubicBezTo>
                    <a:pt x="441635" y="438483"/>
                    <a:pt x="569013" y="340325"/>
                    <a:pt x="569013" y="219241"/>
                  </a:cubicBezTo>
                  <a:cubicBezTo>
                    <a:pt x="569013" y="98158"/>
                    <a:pt x="441635" y="0"/>
                    <a:pt x="284507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3345" y="3008"/>
              <a:ext cx="462323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34" name="AutoShape 34"/>
          <p:cNvSpPr/>
          <p:nvPr/>
        </p:nvSpPr>
        <p:spPr>
          <a:xfrm flipH="1">
            <a:off x="46516" y="8357660"/>
            <a:ext cx="3448221" cy="109835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5" name="Freeform 35"/>
          <p:cNvSpPr/>
          <p:nvPr/>
        </p:nvSpPr>
        <p:spPr>
          <a:xfrm>
            <a:off x="1079948" y="7866539"/>
            <a:ext cx="1574997" cy="1574997"/>
          </a:xfrm>
          <a:custGeom>
            <a:avLst/>
            <a:gdLst/>
            <a:ahLst/>
            <a:cxnLst/>
            <a:rect l="l" t="t" r="r" b="b"/>
            <a:pathLst>
              <a:path w="1574997" h="1574997">
                <a:moveTo>
                  <a:pt x="0" y="0"/>
                </a:moveTo>
                <a:lnTo>
                  <a:pt x="1574998" y="0"/>
                </a:lnTo>
                <a:lnTo>
                  <a:pt x="1574998" y="1574998"/>
                </a:lnTo>
                <a:lnTo>
                  <a:pt x="0" y="1574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6" name="AutoShape 36"/>
          <p:cNvSpPr/>
          <p:nvPr/>
        </p:nvSpPr>
        <p:spPr>
          <a:xfrm flipH="1">
            <a:off x="3553385" y="7192333"/>
            <a:ext cx="2663275" cy="113517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7" name="AutoShape 37"/>
          <p:cNvSpPr/>
          <p:nvPr/>
        </p:nvSpPr>
        <p:spPr>
          <a:xfrm flipH="1">
            <a:off x="7248907" y="6872884"/>
            <a:ext cx="2657403" cy="8328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8" name="AutoShape 38"/>
          <p:cNvSpPr/>
          <p:nvPr/>
        </p:nvSpPr>
        <p:spPr>
          <a:xfrm flipH="1">
            <a:off x="10244159" y="5191322"/>
            <a:ext cx="1261447" cy="1122551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9" name="Freeform 39"/>
          <p:cNvSpPr/>
          <p:nvPr/>
        </p:nvSpPr>
        <p:spPr>
          <a:xfrm>
            <a:off x="10849762" y="4980759"/>
            <a:ext cx="799022" cy="799022"/>
          </a:xfrm>
          <a:custGeom>
            <a:avLst/>
            <a:gdLst/>
            <a:ahLst/>
            <a:cxnLst/>
            <a:rect l="l" t="t" r="r" b="b"/>
            <a:pathLst>
              <a:path w="799022" h="799022">
                <a:moveTo>
                  <a:pt x="0" y="0"/>
                </a:moveTo>
                <a:lnTo>
                  <a:pt x="799022" y="0"/>
                </a:lnTo>
                <a:lnTo>
                  <a:pt x="799022" y="799022"/>
                </a:lnTo>
                <a:lnTo>
                  <a:pt x="0" y="799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0" name="Freeform 40"/>
          <p:cNvSpPr/>
          <p:nvPr/>
        </p:nvSpPr>
        <p:spPr>
          <a:xfrm>
            <a:off x="9232104" y="6258154"/>
            <a:ext cx="1012055" cy="1012055"/>
          </a:xfrm>
          <a:custGeom>
            <a:avLst/>
            <a:gdLst/>
            <a:ahLst/>
            <a:cxnLst/>
            <a:rect l="l" t="t" r="r" b="b"/>
            <a:pathLst>
              <a:path w="1012055" h="1012055">
                <a:moveTo>
                  <a:pt x="0" y="0"/>
                </a:moveTo>
                <a:lnTo>
                  <a:pt x="1012055" y="0"/>
                </a:lnTo>
                <a:lnTo>
                  <a:pt x="1012055" y="1012055"/>
                </a:lnTo>
                <a:lnTo>
                  <a:pt x="0" y="101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1" name="AutoShape 41"/>
          <p:cNvSpPr/>
          <p:nvPr/>
        </p:nvSpPr>
        <p:spPr>
          <a:xfrm flipH="1">
            <a:off x="11542323" y="4670169"/>
            <a:ext cx="3799418" cy="475900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2" name="AutoShape 42"/>
          <p:cNvSpPr/>
          <p:nvPr/>
        </p:nvSpPr>
        <p:spPr>
          <a:xfrm flipH="1">
            <a:off x="15392859" y="2264462"/>
            <a:ext cx="3178638" cy="238096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3" name="TextBox 43"/>
          <p:cNvSpPr txBox="1"/>
          <p:nvPr/>
        </p:nvSpPr>
        <p:spPr>
          <a:xfrm>
            <a:off x="10569214" y="3862806"/>
            <a:ext cx="309202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Study Visit to the EU: UA &amp; UoM</a:t>
            </a:r>
          </a:p>
        </p:txBody>
      </p:sp>
      <p:sp>
        <p:nvSpPr>
          <p:cNvPr id="44" name="Freeform 44"/>
          <p:cNvSpPr/>
          <p:nvPr/>
        </p:nvSpPr>
        <p:spPr>
          <a:xfrm>
            <a:off x="4317064" y="7423639"/>
            <a:ext cx="841536" cy="841536"/>
          </a:xfrm>
          <a:custGeom>
            <a:avLst/>
            <a:gdLst/>
            <a:ahLst/>
            <a:cxnLst/>
            <a:rect l="l" t="t" r="r" b="b"/>
            <a:pathLst>
              <a:path w="841536" h="841536">
                <a:moveTo>
                  <a:pt x="0" y="0"/>
                </a:moveTo>
                <a:lnTo>
                  <a:pt x="841536" y="0"/>
                </a:lnTo>
                <a:lnTo>
                  <a:pt x="841536" y="841536"/>
                </a:lnTo>
                <a:lnTo>
                  <a:pt x="0" y="84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5" name="Freeform 45"/>
          <p:cNvSpPr/>
          <p:nvPr/>
        </p:nvSpPr>
        <p:spPr>
          <a:xfrm>
            <a:off x="15772788" y="3463828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8" y="0"/>
                </a:lnTo>
                <a:lnTo>
                  <a:pt x="1042288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6" name="Group 46"/>
          <p:cNvGrpSpPr/>
          <p:nvPr/>
        </p:nvGrpSpPr>
        <p:grpSpPr>
          <a:xfrm rot="-497588">
            <a:off x="3229317" y="6037638"/>
            <a:ext cx="191446" cy="193705"/>
            <a:chOff x="0" y="0"/>
            <a:chExt cx="621165" cy="62849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49" name="AutoShape 49"/>
          <p:cNvSpPr/>
          <p:nvPr/>
        </p:nvSpPr>
        <p:spPr>
          <a:xfrm flipH="1" flipV="1">
            <a:off x="3339010" y="6230330"/>
            <a:ext cx="1398822" cy="1193309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0" name="AutoShape 50"/>
          <p:cNvSpPr/>
          <p:nvPr/>
        </p:nvSpPr>
        <p:spPr>
          <a:xfrm flipH="1" flipV="1">
            <a:off x="16293932" y="4506116"/>
            <a:ext cx="342425" cy="958215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1" name="Freeform 51"/>
          <p:cNvSpPr/>
          <p:nvPr/>
        </p:nvSpPr>
        <p:spPr>
          <a:xfrm rot="2495208">
            <a:off x="8006131" y="6660700"/>
            <a:ext cx="522543" cy="522543"/>
          </a:xfrm>
          <a:custGeom>
            <a:avLst/>
            <a:gdLst/>
            <a:ahLst/>
            <a:cxnLst/>
            <a:rect l="l" t="t" r="r" b="b"/>
            <a:pathLst>
              <a:path w="522543" h="522543">
                <a:moveTo>
                  <a:pt x="0" y="0"/>
                </a:moveTo>
                <a:lnTo>
                  <a:pt x="522543" y="0"/>
                </a:lnTo>
                <a:lnTo>
                  <a:pt x="522543" y="522543"/>
                </a:lnTo>
                <a:lnTo>
                  <a:pt x="0" y="522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2" name="Freeform 52"/>
          <p:cNvSpPr/>
          <p:nvPr/>
        </p:nvSpPr>
        <p:spPr>
          <a:xfrm rot="1114278">
            <a:off x="3031916" y="8024492"/>
            <a:ext cx="724376" cy="724376"/>
          </a:xfrm>
          <a:custGeom>
            <a:avLst/>
            <a:gdLst/>
            <a:ahLst/>
            <a:cxnLst/>
            <a:rect l="l" t="t" r="r" b="b"/>
            <a:pathLst>
              <a:path w="724376" h="724376">
                <a:moveTo>
                  <a:pt x="0" y="0"/>
                </a:moveTo>
                <a:lnTo>
                  <a:pt x="724376" y="0"/>
                </a:lnTo>
                <a:lnTo>
                  <a:pt x="724376" y="724376"/>
                </a:lnTo>
                <a:lnTo>
                  <a:pt x="0" y="724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3" name="Group 53"/>
          <p:cNvGrpSpPr/>
          <p:nvPr/>
        </p:nvGrpSpPr>
        <p:grpSpPr>
          <a:xfrm>
            <a:off x="17110351" y="615439"/>
            <a:ext cx="4170276" cy="4170276"/>
            <a:chOff x="0" y="0"/>
            <a:chExt cx="5560368" cy="5560368"/>
          </a:xfrm>
        </p:grpSpPr>
        <p:grpSp>
          <p:nvGrpSpPr>
            <p:cNvPr id="54" name="Group 54"/>
            <p:cNvGrpSpPr/>
            <p:nvPr/>
          </p:nvGrpSpPr>
          <p:grpSpPr>
            <a:xfrm>
              <a:off x="695046" y="695046"/>
              <a:ext cx="4170276" cy="4170276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DE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1180" tIns="31180" rIns="31180" bIns="31180" rtlCol="0" anchor="ctr"/>
              <a:lstStyle/>
              <a:p>
                <a:pPr algn="ctr">
                  <a:lnSpc>
                    <a:spcPts val="1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0" y="0"/>
              <a:ext cx="5560368" cy="5560368"/>
            </a:xfrm>
            <a:custGeom>
              <a:avLst/>
              <a:gdLst/>
              <a:ahLst/>
              <a:cxnLst/>
              <a:rect l="l" t="t" r="r" b="b"/>
              <a:pathLst>
                <a:path w="5560368" h="5560368">
                  <a:moveTo>
                    <a:pt x="0" y="0"/>
                  </a:moveTo>
                  <a:lnTo>
                    <a:pt x="5560368" y="0"/>
                  </a:lnTo>
                  <a:lnTo>
                    <a:pt x="5560368" y="5560368"/>
                  </a:lnTo>
                  <a:lnTo>
                    <a:pt x="0" y="5560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8" name="Group 58"/>
          <p:cNvGrpSpPr/>
          <p:nvPr/>
        </p:nvGrpSpPr>
        <p:grpSpPr>
          <a:xfrm rot="-497588">
            <a:off x="9908644" y="8000924"/>
            <a:ext cx="191446" cy="193705"/>
            <a:chOff x="0" y="0"/>
            <a:chExt cx="621165" cy="62849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 rot="-497588">
            <a:off x="11555292" y="4292741"/>
            <a:ext cx="191446" cy="193705"/>
            <a:chOff x="0" y="0"/>
            <a:chExt cx="621165" cy="628494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 rot="-497588">
            <a:off x="14152337" y="6592675"/>
            <a:ext cx="191446" cy="193705"/>
            <a:chOff x="0" y="0"/>
            <a:chExt cx="621165" cy="628494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 rot="-497588">
            <a:off x="16540634" y="5350261"/>
            <a:ext cx="191446" cy="193705"/>
            <a:chOff x="0" y="0"/>
            <a:chExt cx="621165" cy="628494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70" name="Freeform 70"/>
          <p:cNvSpPr/>
          <p:nvPr/>
        </p:nvSpPr>
        <p:spPr>
          <a:xfrm>
            <a:off x="1110667" y="3713303"/>
            <a:ext cx="3479309" cy="1636387"/>
          </a:xfrm>
          <a:custGeom>
            <a:avLst/>
            <a:gdLst/>
            <a:ahLst/>
            <a:cxnLst/>
            <a:rect l="l" t="t" r="r" b="b"/>
            <a:pathLst>
              <a:path w="3479309" h="1636387">
                <a:moveTo>
                  <a:pt x="0" y="0"/>
                </a:moveTo>
                <a:lnTo>
                  <a:pt x="3479309" y="0"/>
                </a:lnTo>
                <a:lnTo>
                  <a:pt x="3479309" y="1636387"/>
                </a:lnTo>
                <a:lnTo>
                  <a:pt x="0" y="16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1" name="Freeform 71"/>
          <p:cNvSpPr/>
          <p:nvPr/>
        </p:nvSpPr>
        <p:spPr>
          <a:xfrm>
            <a:off x="5990151" y="2774362"/>
            <a:ext cx="3241953" cy="1529966"/>
          </a:xfrm>
          <a:custGeom>
            <a:avLst/>
            <a:gdLst/>
            <a:ahLst/>
            <a:cxnLst/>
            <a:rect l="l" t="t" r="r" b="b"/>
            <a:pathLst>
              <a:path w="3241953" h="1529966">
                <a:moveTo>
                  <a:pt x="0" y="0"/>
                </a:moveTo>
                <a:lnTo>
                  <a:pt x="3241953" y="0"/>
                </a:lnTo>
                <a:lnTo>
                  <a:pt x="3241953" y="1529965"/>
                </a:lnTo>
                <a:lnTo>
                  <a:pt x="0" y="15299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2" name="Freeform 72"/>
          <p:cNvSpPr/>
          <p:nvPr/>
        </p:nvSpPr>
        <p:spPr>
          <a:xfrm>
            <a:off x="10569214" y="2616847"/>
            <a:ext cx="1632447" cy="1080859"/>
          </a:xfrm>
          <a:custGeom>
            <a:avLst/>
            <a:gdLst/>
            <a:ahLst/>
            <a:cxnLst/>
            <a:rect l="l" t="t" r="r" b="b"/>
            <a:pathLst>
              <a:path w="1632447" h="1080859">
                <a:moveTo>
                  <a:pt x="0" y="0"/>
                </a:moveTo>
                <a:lnTo>
                  <a:pt x="1632447" y="0"/>
                </a:lnTo>
                <a:lnTo>
                  <a:pt x="1632447" y="1080859"/>
                </a:lnTo>
                <a:lnTo>
                  <a:pt x="0" y="1080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554" b="-863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3" name="TextBox 73"/>
          <p:cNvSpPr txBox="1"/>
          <p:nvPr/>
        </p:nvSpPr>
        <p:spPr>
          <a:xfrm>
            <a:off x="380762" y="1082578"/>
            <a:ext cx="18913630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 dirty="0"/>
          </a:p>
          <a:p>
            <a:pPr algn="l">
              <a:lnSpc>
                <a:spcPts val="4199"/>
              </a:lnSpc>
            </a:pPr>
            <a:r>
              <a:rPr lang="en-US" sz="3499" b="1" dirty="0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PHASE 1. </a:t>
            </a:r>
            <a:r>
              <a:rPr lang="en-US" sz="34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Launch, Needs Analysis, Study Visits &amp; Awareness Raising </a:t>
            </a:r>
          </a:p>
          <a:p>
            <a:pPr algn="l">
              <a:lnSpc>
                <a:spcPts val="7048"/>
              </a:lnSpc>
            </a:pPr>
            <a:endParaRPr lang="en-US" sz="3499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Freeform 74"/>
          <p:cNvSpPr/>
          <p:nvPr/>
        </p:nvSpPr>
        <p:spPr>
          <a:xfrm>
            <a:off x="15468541" y="6103423"/>
            <a:ext cx="2387919" cy="1245345"/>
          </a:xfrm>
          <a:custGeom>
            <a:avLst/>
            <a:gdLst/>
            <a:ahLst/>
            <a:cxnLst/>
            <a:rect l="l" t="t" r="r" b="b"/>
            <a:pathLst>
              <a:path w="2387919" h="1245345">
                <a:moveTo>
                  <a:pt x="0" y="0"/>
                </a:moveTo>
                <a:lnTo>
                  <a:pt x="2387919" y="0"/>
                </a:lnTo>
                <a:lnTo>
                  <a:pt x="2387919" y="1245346"/>
                </a:lnTo>
                <a:lnTo>
                  <a:pt x="0" y="1245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5" name="TextBox 75"/>
          <p:cNvSpPr txBox="1"/>
          <p:nvPr/>
        </p:nvSpPr>
        <p:spPr>
          <a:xfrm>
            <a:off x="6093130" y="5330869"/>
            <a:ext cx="2062221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8 June, 2023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3625567" y="8729028"/>
            <a:ext cx="334028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START OF THE PROJECT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625567" y="9064308"/>
            <a:ext cx="2282580" cy="25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6"/>
              </a:lnSpc>
            </a:pPr>
            <a:r>
              <a:rPr lang="en-US" sz="1501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1 MARCH 2023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083605" y="4967420"/>
            <a:ext cx="279673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Dissemination Event: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8267402" y="8217550"/>
            <a:ext cx="256006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NEEDS ANALYSIS 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1648784" y="6741220"/>
            <a:ext cx="3219682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1st National Conference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5519000" y="5532838"/>
            <a:ext cx="2625569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Public Awareness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185251" y="5868433"/>
            <a:ext cx="234226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6, 7 January 2023       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178524" y="5456916"/>
            <a:ext cx="244704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Kick-off Meeting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185251" y="6231598"/>
            <a:ext cx="2310957" cy="21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4"/>
              </a:lnSpc>
            </a:pPr>
            <a:r>
              <a:rPr lang="en-US" sz="1301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Kigali, Rwanda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6093130" y="5637860"/>
            <a:ext cx="2310957" cy="21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4"/>
              </a:lnSpc>
            </a:pPr>
            <a:r>
              <a:rPr lang="en-US" sz="1301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Kigali, Rwanda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6128040" y="4481931"/>
            <a:ext cx="2508200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  <a:spcBef>
                <a:spcPct val="0"/>
              </a:spcBef>
            </a:pPr>
            <a:r>
              <a:rPr lang="en-US" sz="2121" b="1" dirty="0">
                <a:solidFill>
                  <a:srgbClr val="EBCE36"/>
                </a:solidFill>
                <a:latin typeface="Roboto Bold"/>
                <a:ea typeface="Roboto Bold"/>
                <a:sym typeface="Roboto Bold"/>
              </a:rPr>
              <a:t>(+100 participants</a:t>
            </a:r>
            <a:r>
              <a:rPr lang="en-US" sz="2229" b="1" dirty="0">
                <a:solidFill>
                  <a:schemeClr val="bg1"/>
                </a:solidFill>
                <a:latin typeface="Roboto Bold"/>
                <a:ea typeface="Roboto Bold"/>
                <a:cs typeface="Roboto Bold"/>
                <a:sym typeface="Roboto Bold"/>
              </a:rPr>
              <a:t>) 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1861420" y="4225446"/>
            <a:ext cx="2062221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July, 2023</a:t>
            </a:r>
          </a:p>
        </p:txBody>
      </p:sp>
      <p:sp>
        <p:nvSpPr>
          <p:cNvPr id="88" name="Freeform 88"/>
          <p:cNvSpPr/>
          <p:nvPr/>
        </p:nvSpPr>
        <p:spPr>
          <a:xfrm>
            <a:off x="13618224" y="4340347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8" y="0"/>
                </a:lnTo>
                <a:lnTo>
                  <a:pt x="1042288" y="1042287"/>
                </a:lnTo>
                <a:lnTo>
                  <a:pt x="0" y="1042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9" name="TextBox 89"/>
          <p:cNvSpPr txBox="1"/>
          <p:nvPr/>
        </p:nvSpPr>
        <p:spPr>
          <a:xfrm>
            <a:off x="11648784" y="7154233"/>
            <a:ext cx="2062221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July, 2024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1731690" y="6247120"/>
            <a:ext cx="2017415" cy="35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1" b="1" dirty="0">
                <a:solidFill>
                  <a:srgbClr val="EBCE36"/>
                </a:solidFill>
                <a:latin typeface="Roboto Bold"/>
                <a:ea typeface="Roboto Bold"/>
                <a:sym typeface="Roboto Bold"/>
              </a:rPr>
              <a:t>(81 participants</a:t>
            </a:r>
            <a:r>
              <a:rPr lang="en-US" sz="2121" b="1" dirty="0">
                <a:solidFill>
                  <a:schemeClr val="bg1"/>
                </a:solidFill>
                <a:latin typeface="Roboto Bold"/>
                <a:ea typeface="Roboto Bold"/>
                <a:cs typeface="Roboto Bold"/>
                <a:sym typeface="Roboto Bold"/>
              </a:rPr>
              <a:t>)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258625" y="253903"/>
            <a:ext cx="1187056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8"/>
              </a:lnSpc>
            </a:pPr>
            <a:r>
              <a:rPr lang="en-US" sz="53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3. RESULTS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-19903" y="1468225"/>
            <a:ext cx="18697448" cy="8821847"/>
          </a:xfrm>
          <a:custGeom>
            <a:avLst/>
            <a:gdLst/>
            <a:ahLst/>
            <a:cxnLst/>
            <a:rect l="l" t="t" r="r" b="b"/>
            <a:pathLst>
              <a:path w="18697448" h="8821847">
                <a:moveTo>
                  <a:pt x="0" y="0"/>
                </a:moveTo>
                <a:lnTo>
                  <a:pt x="18697448" y="0"/>
                </a:lnTo>
                <a:lnTo>
                  <a:pt x="18697448" y="8821847"/>
                </a:lnTo>
                <a:lnTo>
                  <a:pt x="0" y="8821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77" b="-1234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6173035" y="5840780"/>
            <a:ext cx="1032247" cy="1032247"/>
          </a:xfrm>
          <a:custGeom>
            <a:avLst/>
            <a:gdLst/>
            <a:ahLst/>
            <a:cxnLst/>
            <a:rect l="l" t="t" r="r" b="b"/>
            <a:pathLst>
              <a:path w="1032247" h="1032247">
                <a:moveTo>
                  <a:pt x="0" y="0"/>
                </a:moveTo>
                <a:lnTo>
                  <a:pt x="1032247" y="0"/>
                </a:lnTo>
                <a:lnTo>
                  <a:pt x="1032247" y="1032248"/>
                </a:lnTo>
                <a:lnTo>
                  <a:pt x="0" y="1032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 rot="6959995">
            <a:off x="3213801" y="8830776"/>
            <a:ext cx="191446" cy="193705"/>
            <a:chOff x="0" y="0"/>
            <a:chExt cx="621165" cy="628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025207" y="8229920"/>
            <a:ext cx="1197267" cy="655251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 rot="7185864">
            <a:off x="3443815" y="7705143"/>
            <a:ext cx="75089" cy="54886"/>
            <a:chOff x="0" y="0"/>
            <a:chExt cx="599881" cy="438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497588">
            <a:off x="6516312" y="5048511"/>
            <a:ext cx="191446" cy="193705"/>
            <a:chOff x="0" y="0"/>
            <a:chExt cx="621165" cy="6284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 flipV="1">
            <a:off x="6612035" y="5145364"/>
            <a:ext cx="77123" cy="695417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 rot="-352649">
            <a:off x="6614638" y="5413327"/>
            <a:ext cx="78881" cy="54886"/>
            <a:chOff x="0" y="0"/>
            <a:chExt cx="630175" cy="4384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0175" cy="438483"/>
            </a:xfrm>
            <a:custGeom>
              <a:avLst/>
              <a:gdLst/>
              <a:ahLst/>
              <a:cxnLst/>
              <a:rect l="l" t="t" r="r" b="b"/>
              <a:pathLst>
                <a:path w="630175" h="438483">
                  <a:moveTo>
                    <a:pt x="315088" y="0"/>
                  </a:moveTo>
                  <a:cubicBezTo>
                    <a:pt x="141070" y="0"/>
                    <a:pt x="0" y="98158"/>
                    <a:pt x="0" y="219241"/>
                  </a:cubicBezTo>
                  <a:cubicBezTo>
                    <a:pt x="0" y="340325"/>
                    <a:pt x="141070" y="438483"/>
                    <a:pt x="315088" y="438483"/>
                  </a:cubicBezTo>
                  <a:cubicBezTo>
                    <a:pt x="489106" y="438483"/>
                    <a:pt x="630175" y="340325"/>
                    <a:pt x="630175" y="219241"/>
                  </a:cubicBezTo>
                  <a:cubicBezTo>
                    <a:pt x="630175" y="98158"/>
                    <a:pt x="489106" y="0"/>
                    <a:pt x="315088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9079" y="3008"/>
              <a:ext cx="512017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8619299">
            <a:off x="9883455" y="7343701"/>
            <a:ext cx="156766" cy="157439"/>
            <a:chOff x="0" y="0"/>
            <a:chExt cx="640149" cy="642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40149" cy="642896"/>
            </a:xfrm>
            <a:custGeom>
              <a:avLst/>
              <a:gdLst/>
              <a:ahLst/>
              <a:cxnLst/>
              <a:rect l="l" t="t" r="r" b="b"/>
              <a:pathLst>
                <a:path w="640149" h="642896">
                  <a:moveTo>
                    <a:pt x="320075" y="0"/>
                  </a:moveTo>
                  <a:cubicBezTo>
                    <a:pt x="143302" y="0"/>
                    <a:pt x="0" y="143917"/>
                    <a:pt x="0" y="321448"/>
                  </a:cubicBezTo>
                  <a:cubicBezTo>
                    <a:pt x="0" y="498979"/>
                    <a:pt x="143302" y="642896"/>
                    <a:pt x="320075" y="642896"/>
                  </a:cubicBezTo>
                  <a:cubicBezTo>
                    <a:pt x="496847" y="642896"/>
                    <a:pt x="640149" y="498979"/>
                    <a:pt x="640149" y="321448"/>
                  </a:cubicBezTo>
                  <a:cubicBezTo>
                    <a:pt x="640149" y="143917"/>
                    <a:pt x="496847" y="0"/>
                    <a:pt x="320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9DE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014" y="22172"/>
              <a:ext cx="520121" cy="560453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9793953" y="6393428"/>
            <a:ext cx="121233" cy="965587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23" name="AutoShape 23"/>
          <p:cNvSpPr/>
          <p:nvPr/>
        </p:nvSpPr>
        <p:spPr>
          <a:xfrm flipH="1">
            <a:off x="13667381" y="4767195"/>
            <a:ext cx="219753" cy="548984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24" name="Group 24"/>
          <p:cNvGrpSpPr/>
          <p:nvPr/>
        </p:nvGrpSpPr>
        <p:grpSpPr>
          <a:xfrm rot="7185864">
            <a:off x="15288539" y="4031635"/>
            <a:ext cx="75089" cy="54886"/>
            <a:chOff x="0" y="0"/>
            <a:chExt cx="599881" cy="43848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99881" cy="438483"/>
            </a:xfrm>
            <a:custGeom>
              <a:avLst/>
              <a:gdLst/>
              <a:ahLst/>
              <a:cxnLst/>
              <a:rect l="l" t="t" r="r" b="b"/>
              <a:pathLst>
                <a:path w="599881" h="438483">
                  <a:moveTo>
                    <a:pt x="299941" y="0"/>
                  </a:moveTo>
                  <a:cubicBezTo>
                    <a:pt x="134288" y="0"/>
                    <a:pt x="0" y="98158"/>
                    <a:pt x="0" y="219241"/>
                  </a:cubicBezTo>
                  <a:cubicBezTo>
                    <a:pt x="0" y="340325"/>
                    <a:pt x="134288" y="438483"/>
                    <a:pt x="299941" y="438483"/>
                  </a:cubicBezTo>
                  <a:cubicBezTo>
                    <a:pt x="465593" y="438483"/>
                    <a:pt x="599881" y="340325"/>
                    <a:pt x="599881" y="219241"/>
                  </a:cubicBezTo>
                  <a:cubicBezTo>
                    <a:pt x="599881" y="98158"/>
                    <a:pt x="465593" y="0"/>
                    <a:pt x="299941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6239" y="3008"/>
              <a:ext cx="487404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-451759">
            <a:off x="11427750" y="4507612"/>
            <a:ext cx="71225" cy="54886"/>
            <a:chOff x="0" y="0"/>
            <a:chExt cx="569013" cy="43848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69013" cy="438483"/>
            </a:xfrm>
            <a:custGeom>
              <a:avLst/>
              <a:gdLst/>
              <a:ahLst/>
              <a:cxnLst/>
              <a:rect l="l" t="t" r="r" b="b"/>
              <a:pathLst>
                <a:path w="569013" h="438483">
                  <a:moveTo>
                    <a:pt x="284507" y="0"/>
                  </a:moveTo>
                  <a:cubicBezTo>
                    <a:pt x="127378" y="0"/>
                    <a:pt x="0" y="98158"/>
                    <a:pt x="0" y="219241"/>
                  </a:cubicBezTo>
                  <a:cubicBezTo>
                    <a:pt x="0" y="340325"/>
                    <a:pt x="127378" y="438483"/>
                    <a:pt x="284507" y="438483"/>
                  </a:cubicBezTo>
                  <a:cubicBezTo>
                    <a:pt x="441635" y="438483"/>
                    <a:pt x="569013" y="340325"/>
                    <a:pt x="569013" y="219241"/>
                  </a:cubicBezTo>
                  <a:cubicBezTo>
                    <a:pt x="569013" y="98158"/>
                    <a:pt x="441635" y="0"/>
                    <a:pt x="284507" y="0"/>
                  </a:cubicBezTo>
                  <a:close/>
                </a:path>
              </a:pathLst>
            </a:custGeom>
            <a:solidFill>
              <a:srgbClr val="009DE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3345" y="3008"/>
              <a:ext cx="462323" cy="394367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flipH="1">
            <a:off x="2891" y="7742221"/>
            <a:ext cx="3448221" cy="109835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1" name="Freeform 31"/>
          <p:cNvSpPr/>
          <p:nvPr/>
        </p:nvSpPr>
        <p:spPr>
          <a:xfrm>
            <a:off x="1036324" y="7251100"/>
            <a:ext cx="1574997" cy="1574997"/>
          </a:xfrm>
          <a:custGeom>
            <a:avLst/>
            <a:gdLst/>
            <a:ahLst/>
            <a:cxnLst/>
            <a:rect l="l" t="t" r="r" b="b"/>
            <a:pathLst>
              <a:path w="1574997" h="1574997">
                <a:moveTo>
                  <a:pt x="0" y="0"/>
                </a:moveTo>
                <a:lnTo>
                  <a:pt x="1574997" y="0"/>
                </a:lnTo>
                <a:lnTo>
                  <a:pt x="1574997" y="1574997"/>
                </a:lnTo>
                <a:lnTo>
                  <a:pt x="0" y="15749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2" name="AutoShape 32"/>
          <p:cNvSpPr/>
          <p:nvPr/>
        </p:nvSpPr>
        <p:spPr>
          <a:xfrm flipH="1">
            <a:off x="3509760" y="6576893"/>
            <a:ext cx="2663275" cy="1135177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3" name="AutoShape 33"/>
          <p:cNvSpPr/>
          <p:nvPr/>
        </p:nvSpPr>
        <p:spPr>
          <a:xfrm flipH="1">
            <a:off x="7205282" y="6257445"/>
            <a:ext cx="2657403" cy="8328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4" name="AutoShape 34"/>
          <p:cNvSpPr/>
          <p:nvPr/>
        </p:nvSpPr>
        <p:spPr>
          <a:xfrm flipH="1">
            <a:off x="10200534" y="4575882"/>
            <a:ext cx="1261447" cy="1122551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5" name="Freeform 35"/>
          <p:cNvSpPr/>
          <p:nvPr/>
        </p:nvSpPr>
        <p:spPr>
          <a:xfrm>
            <a:off x="9188479" y="5642715"/>
            <a:ext cx="1012055" cy="1012055"/>
          </a:xfrm>
          <a:custGeom>
            <a:avLst/>
            <a:gdLst/>
            <a:ahLst/>
            <a:cxnLst/>
            <a:rect l="l" t="t" r="r" b="b"/>
            <a:pathLst>
              <a:path w="1012055" h="1012055">
                <a:moveTo>
                  <a:pt x="0" y="0"/>
                </a:moveTo>
                <a:lnTo>
                  <a:pt x="1012055" y="0"/>
                </a:lnTo>
                <a:lnTo>
                  <a:pt x="1012055" y="1012055"/>
                </a:lnTo>
                <a:lnTo>
                  <a:pt x="0" y="101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6" name="AutoShape 36"/>
          <p:cNvSpPr/>
          <p:nvPr/>
        </p:nvSpPr>
        <p:spPr>
          <a:xfrm flipH="1">
            <a:off x="11498698" y="4054730"/>
            <a:ext cx="3799418" cy="475900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7" name="AutoShape 37"/>
          <p:cNvSpPr/>
          <p:nvPr/>
        </p:nvSpPr>
        <p:spPr>
          <a:xfrm flipH="1">
            <a:off x="15349235" y="1649022"/>
            <a:ext cx="3178638" cy="2380964"/>
          </a:xfrm>
          <a:prstGeom prst="line">
            <a:avLst/>
          </a:prstGeom>
          <a:ln w="19050" cap="flat">
            <a:solidFill>
              <a:srgbClr val="009DE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8" name="Freeform 38"/>
          <p:cNvSpPr/>
          <p:nvPr/>
        </p:nvSpPr>
        <p:spPr>
          <a:xfrm>
            <a:off x="3088992" y="7061569"/>
            <a:ext cx="841536" cy="841536"/>
          </a:xfrm>
          <a:custGeom>
            <a:avLst/>
            <a:gdLst/>
            <a:ahLst/>
            <a:cxnLst/>
            <a:rect l="l" t="t" r="r" b="b"/>
            <a:pathLst>
              <a:path w="841536" h="841536">
                <a:moveTo>
                  <a:pt x="0" y="0"/>
                </a:moveTo>
                <a:lnTo>
                  <a:pt x="841536" y="0"/>
                </a:lnTo>
                <a:lnTo>
                  <a:pt x="841536" y="841536"/>
                </a:lnTo>
                <a:lnTo>
                  <a:pt x="0" y="84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9" name="Freeform 39"/>
          <p:cNvSpPr/>
          <p:nvPr/>
        </p:nvSpPr>
        <p:spPr>
          <a:xfrm>
            <a:off x="15729163" y="2848389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8" y="0"/>
                </a:lnTo>
                <a:lnTo>
                  <a:pt x="1042288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0" name="Group 40"/>
          <p:cNvGrpSpPr/>
          <p:nvPr/>
        </p:nvGrpSpPr>
        <p:grpSpPr>
          <a:xfrm rot="-497588">
            <a:off x="3185692" y="5422198"/>
            <a:ext cx="191446" cy="193705"/>
            <a:chOff x="0" y="0"/>
            <a:chExt cx="621165" cy="62849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 flipH="1" flipV="1">
            <a:off x="3295598" y="5614859"/>
            <a:ext cx="214162" cy="1446710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4" name="AutoShape 44"/>
          <p:cNvSpPr/>
          <p:nvPr/>
        </p:nvSpPr>
        <p:spPr>
          <a:xfrm flipH="1" flipV="1">
            <a:off x="16250307" y="3890677"/>
            <a:ext cx="342425" cy="958215"/>
          </a:xfrm>
          <a:prstGeom prst="line">
            <a:avLst/>
          </a:prstGeom>
          <a:ln w="19050" cap="flat">
            <a:solidFill>
              <a:srgbClr val="009DE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5" name="Freeform 45"/>
          <p:cNvSpPr/>
          <p:nvPr/>
        </p:nvSpPr>
        <p:spPr>
          <a:xfrm rot="2495208">
            <a:off x="7962506" y="6045261"/>
            <a:ext cx="522543" cy="522543"/>
          </a:xfrm>
          <a:custGeom>
            <a:avLst/>
            <a:gdLst/>
            <a:ahLst/>
            <a:cxnLst/>
            <a:rect l="l" t="t" r="r" b="b"/>
            <a:pathLst>
              <a:path w="522543" h="522543">
                <a:moveTo>
                  <a:pt x="0" y="0"/>
                </a:moveTo>
                <a:lnTo>
                  <a:pt x="522543" y="0"/>
                </a:lnTo>
                <a:lnTo>
                  <a:pt x="522543" y="522543"/>
                </a:lnTo>
                <a:lnTo>
                  <a:pt x="0" y="522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6" name="Freeform 46"/>
          <p:cNvSpPr/>
          <p:nvPr/>
        </p:nvSpPr>
        <p:spPr>
          <a:xfrm rot="1114278">
            <a:off x="11019351" y="4266767"/>
            <a:ext cx="724376" cy="724376"/>
          </a:xfrm>
          <a:custGeom>
            <a:avLst/>
            <a:gdLst/>
            <a:ahLst/>
            <a:cxnLst/>
            <a:rect l="l" t="t" r="r" b="b"/>
            <a:pathLst>
              <a:path w="724376" h="724376">
                <a:moveTo>
                  <a:pt x="0" y="0"/>
                </a:moveTo>
                <a:lnTo>
                  <a:pt x="724376" y="0"/>
                </a:lnTo>
                <a:lnTo>
                  <a:pt x="724376" y="724376"/>
                </a:lnTo>
                <a:lnTo>
                  <a:pt x="0" y="724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7" name="Group 47"/>
          <p:cNvGrpSpPr/>
          <p:nvPr/>
        </p:nvGrpSpPr>
        <p:grpSpPr>
          <a:xfrm>
            <a:off x="17066726" y="0"/>
            <a:ext cx="4170276" cy="4170276"/>
            <a:chOff x="0" y="0"/>
            <a:chExt cx="5560368" cy="5560368"/>
          </a:xfrm>
        </p:grpSpPr>
        <p:grpSp>
          <p:nvGrpSpPr>
            <p:cNvPr id="48" name="Group 48"/>
            <p:cNvGrpSpPr/>
            <p:nvPr/>
          </p:nvGrpSpPr>
          <p:grpSpPr>
            <a:xfrm>
              <a:off x="695046" y="695046"/>
              <a:ext cx="4170276" cy="4170276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DE0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1180" tIns="31180" rIns="31180" bIns="31180" rtlCol="0" anchor="ctr"/>
              <a:lstStyle/>
              <a:p>
                <a:pPr algn="ctr">
                  <a:lnSpc>
                    <a:spcPts val="14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0" y="0"/>
              <a:ext cx="5560368" cy="5560368"/>
            </a:xfrm>
            <a:custGeom>
              <a:avLst/>
              <a:gdLst/>
              <a:ahLst/>
              <a:cxnLst/>
              <a:rect l="l" t="t" r="r" b="b"/>
              <a:pathLst>
                <a:path w="5560368" h="5560368">
                  <a:moveTo>
                    <a:pt x="0" y="0"/>
                  </a:moveTo>
                  <a:lnTo>
                    <a:pt x="5560368" y="0"/>
                  </a:lnTo>
                  <a:lnTo>
                    <a:pt x="5560368" y="5560368"/>
                  </a:lnTo>
                  <a:lnTo>
                    <a:pt x="0" y="5560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2" name="Group 52"/>
          <p:cNvGrpSpPr/>
          <p:nvPr/>
        </p:nvGrpSpPr>
        <p:grpSpPr>
          <a:xfrm rot="-497588">
            <a:off x="9865019" y="7385485"/>
            <a:ext cx="191446" cy="193705"/>
            <a:chOff x="0" y="0"/>
            <a:chExt cx="621165" cy="62849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 rot="-497588">
            <a:off x="13571658" y="5158158"/>
            <a:ext cx="191446" cy="193705"/>
            <a:chOff x="0" y="0"/>
            <a:chExt cx="621165" cy="628494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 rot="-497588">
            <a:off x="16497009" y="4734821"/>
            <a:ext cx="191446" cy="193705"/>
            <a:chOff x="0" y="0"/>
            <a:chExt cx="621165" cy="62849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21165" cy="628494"/>
            </a:xfrm>
            <a:custGeom>
              <a:avLst/>
              <a:gdLst/>
              <a:ahLst/>
              <a:cxnLst/>
              <a:rect l="l" t="t" r="r" b="b"/>
              <a:pathLst>
                <a:path w="621165" h="628494">
                  <a:moveTo>
                    <a:pt x="310583" y="0"/>
                  </a:moveTo>
                  <a:cubicBezTo>
                    <a:pt x="139053" y="0"/>
                    <a:pt x="0" y="140693"/>
                    <a:pt x="0" y="314247"/>
                  </a:cubicBezTo>
                  <a:cubicBezTo>
                    <a:pt x="0" y="487801"/>
                    <a:pt x="139053" y="628494"/>
                    <a:pt x="310583" y="628494"/>
                  </a:cubicBezTo>
                  <a:cubicBezTo>
                    <a:pt x="482113" y="628494"/>
                    <a:pt x="621165" y="487801"/>
                    <a:pt x="621165" y="314247"/>
                  </a:cubicBezTo>
                  <a:cubicBezTo>
                    <a:pt x="621165" y="140693"/>
                    <a:pt x="482113" y="0"/>
                    <a:pt x="310583" y="0"/>
                  </a:cubicBezTo>
                  <a:close/>
                </a:path>
              </a:pathLst>
            </a:custGeom>
            <a:solidFill>
              <a:srgbClr val="1E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8234" y="20821"/>
              <a:ext cx="504697" cy="548751"/>
            </a:xfrm>
            <a:prstGeom prst="rect">
              <a:avLst/>
            </a:prstGeom>
          </p:spPr>
          <p:txBody>
            <a:bodyPr lIns="48981" tIns="48981" rIns="48981" bIns="48981" rtlCol="0" anchor="ctr"/>
            <a:lstStyle/>
            <a:p>
              <a:pPr algn="ctr">
                <a:lnSpc>
                  <a:spcPts val="2141"/>
                </a:lnSpc>
              </a:pPr>
              <a:endParaRPr/>
            </a:p>
          </p:txBody>
        </p:sp>
      </p:grpSp>
      <p:sp>
        <p:nvSpPr>
          <p:cNvPr id="61" name="Freeform 61"/>
          <p:cNvSpPr/>
          <p:nvPr/>
        </p:nvSpPr>
        <p:spPr>
          <a:xfrm>
            <a:off x="13574600" y="3724907"/>
            <a:ext cx="1042288" cy="1042288"/>
          </a:xfrm>
          <a:custGeom>
            <a:avLst/>
            <a:gdLst/>
            <a:ahLst/>
            <a:cxnLst/>
            <a:rect l="l" t="t" r="r" b="b"/>
            <a:pathLst>
              <a:path w="1042288" h="1042288">
                <a:moveTo>
                  <a:pt x="0" y="0"/>
                </a:moveTo>
                <a:lnTo>
                  <a:pt x="1042287" y="0"/>
                </a:lnTo>
                <a:lnTo>
                  <a:pt x="1042287" y="1042288"/>
                </a:lnTo>
                <a:lnTo>
                  <a:pt x="0" y="1042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2" name="Freeform 62"/>
          <p:cNvSpPr/>
          <p:nvPr/>
        </p:nvSpPr>
        <p:spPr>
          <a:xfrm>
            <a:off x="4140078" y="7006378"/>
            <a:ext cx="2471004" cy="1329454"/>
          </a:xfrm>
          <a:custGeom>
            <a:avLst/>
            <a:gdLst/>
            <a:ahLst/>
            <a:cxnLst/>
            <a:rect l="l" t="t" r="r" b="b"/>
            <a:pathLst>
              <a:path w="2471004" h="1329454">
                <a:moveTo>
                  <a:pt x="0" y="0"/>
                </a:moveTo>
                <a:lnTo>
                  <a:pt x="2471004" y="0"/>
                </a:lnTo>
                <a:lnTo>
                  <a:pt x="2471004" y="1329454"/>
                </a:lnTo>
                <a:lnTo>
                  <a:pt x="0" y="1329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0684" r="-12950" b="-2676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3" name="Freeform 63"/>
          <p:cNvSpPr/>
          <p:nvPr/>
        </p:nvSpPr>
        <p:spPr>
          <a:xfrm>
            <a:off x="15089187" y="7056840"/>
            <a:ext cx="3007091" cy="1233853"/>
          </a:xfrm>
          <a:custGeom>
            <a:avLst/>
            <a:gdLst/>
            <a:ahLst/>
            <a:cxnLst/>
            <a:rect l="l" t="t" r="r" b="b"/>
            <a:pathLst>
              <a:path w="3007091" h="1233853">
                <a:moveTo>
                  <a:pt x="0" y="0"/>
                </a:moveTo>
                <a:lnTo>
                  <a:pt x="3007091" y="0"/>
                </a:lnTo>
                <a:lnTo>
                  <a:pt x="3007091" y="1233854"/>
                </a:lnTo>
                <a:lnTo>
                  <a:pt x="0" y="12338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0341" b="-5244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4" name="TextBox 64"/>
          <p:cNvSpPr txBox="1"/>
          <p:nvPr/>
        </p:nvSpPr>
        <p:spPr>
          <a:xfrm>
            <a:off x="380762" y="1231312"/>
            <a:ext cx="17128330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 dirty="0"/>
          </a:p>
          <a:p>
            <a:pPr algn="l">
              <a:lnSpc>
                <a:spcPts val="4457"/>
              </a:lnSpc>
            </a:pPr>
            <a:r>
              <a:rPr lang="en-US" sz="3714" b="1" dirty="0">
                <a:solidFill>
                  <a:srgbClr val="EBCE37"/>
                </a:solidFill>
                <a:latin typeface="Arial Bold"/>
                <a:ea typeface="Arial Bold"/>
                <a:cs typeface="Arial Bold"/>
                <a:sym typeface="Arial Bold"/>
              </a:rPr>
              <a:t>PHASE 2. </a:t>
            </a:r>
            <a:r>
              <a:rPr lang="en-US" sz="3714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Capacity Building Blended Learning: Online Training + Face-to-face Trainings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744843" y="8436505"/>
            <a:ext cx="334028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Online Training Module 1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830408" y="4552248"/>
            <a:ext cx="3358071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Online Training Module 2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608998" y="7556293"/>
            <a:ext cx="3593887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2nd Training of Trainers, INES-Ruhengeri,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202884" y="5424483"/>
            <a:ext cx="359400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Online Training Module 3 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5523001" y="4917399"/>
            <a:ext cx="2625569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3rd Training of Trainers, EAUR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141626" y="5252993"/>
            <a:ext cx="234226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 September 2023 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134899" y="4841477"/>
            <a:ext cx="3559308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CFDFD"/>
                </a:solidFill>
                <a:latin typeface="Roboto Bold"/>
                <a:ea typeface="Roboto Bold"/>
                <a:cs typeface="Roboto Bold"/>
                <a:sym typeface="Roboto Bold"/>
              </a:rPr>
              <a:t>1st Training of Trainers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70402" y="5609648"/>
            <a:ext cx="2310957" cy="21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4"/>
              </a:lnSpc>
            </a:pPr>
            <a:r>
              <a:rPr lang="en-US" sz="1301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University of Rwanda, Kigali,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096388" y="240712"/>
            <a:ext cx="1187056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8"/>
              </a:lnSpc>
            </a:pPr>
            <a:r>
              <a:rPr lang="en-US" sz="5373">
                <a:solidFill>
                  <a:srgbClr val="FCFDFD"/>
                </a:solidFill>
                <a:latin typeface="Arial"/>
                <a:ea typeface="Arial"/>
                <a:cs typeface="Arial"/>
                <a:sym typeface="Arial"/>
              </a:rPr>
              <a:t>3. RESULTS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744843" y="9008496"/>
            <a:ext cx="3376813" cy="74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(MODULE 1. Understanding </a:t>
            </a:r>
          </a:p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Disability and Inclusion) 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762057" y="4279085"/>
            <a:ext cx="2381399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  <a:spcBef>
                <a:spcPct val="0"/>
              </a:spcBef>
            </a:pPr>
            <a:r>
              <a:rPr lang="en-US" sz="2229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199 people trained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4949861" y="3726946"/>
            <a:ext cx="4852204" cy="739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12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 (MODULE 2. Equal Access in Academic </a:t>
            </a:r>
          </a:p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and Social Life for All)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8222362" y="8494127"/>
            <a:ext cx="2381399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  <a:spcBef>
                <a:spcPct val="0"/>
              </a:spcBef>
            </a:pPr>
            <a:r>
              <a:rPr lang="en-US" sz="2229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179 people trained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1171004" y="5921053"/>
            <a:ext cx="3381526" cy="137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195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(MODULE 3. Transition Support to Post </a:t>
            </a:r>
          </a:p>
          <a:p>
            <a:pPr algn="ctr">
              <a:lnSpc>
                <a:spcPts val="2731"/>
              </a:lnSpc>
              <a:spcBef>
                <a:spcPct val="0"/>
              </a:spcBef>
            </a:pPr>
            <a:r>
              <a:rPr lang="en-US" sz="195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Graduate Studies and the </a:t>
            </a:r>
            <a:r>
              <a:rPr lang="en-US" sz="1951" b="1" dirty="0" err="1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Labour</a:t>
            </a:r>
            <a:r>
              <a:rPr lang="en-US" sz="1951" b="1" dirty="0">
                <a:solidFill>
                  <a:srgbClr val="EBCE36"/>
                </a:solidFill>
                <a:latin typeface="Roboto Bold"/>
                <a:ea typeface="Roboto Bold"/>
                <a:cs typeface="Roboto Bold"/>
                <a:sym typeface="Roboto Bold"/>
              </a:rPr>
              <a:t> Market)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5141952" y="6249382"/>
            <a:ext cx="2381399" cy="36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1"/>
              </a:lnSpc>
              <a:spcBef>
                <a:spcPct val="0"/>
              </a:spcBef>
            </a:pPr>
            <a:r>
              <a:rPr lang="en-US" sz="2229" b="1" dirty="0">
                <a:solidFill>
                  <a:srgbClr val="FFC000"/>
                </a:solidFill>
                <a:latin typeface="Roboto Bold"/>
                <a:ea typeface="Roboto Bold"/>
                <a:cs typeface="Roboto Bold"/>
                <a:sym typeface="Roboto Bold"/>
              </a:rPr>
              <a:t>180 people trained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5523001" y="5802680"/>
            <a:ext cx="234226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Nyagatare, July 2024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9751729" y="8000499"/>
            <a:ext cx="234226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CFDFD"/>
                </a:solidFill>
                <a:latin typeface="Roboto"/>
                <a:ea typeface="Roboto"/>
                <a:cs typeface="Roboto"/>
                <a:sym typeface="Roboto"/>
              </a:rPr>
              <a:t>March 2024 </a:t>
            </a:r>
          </a:p>
        </p:txBody>
      </p:sp>
      <p:sp>
        <p:nvSpPr>
          <p:cNvPr id="82" name="TextBox 76">
            <a:extLst>
              <a:ext uri="{FF2B5EF4-FFF2-40B4-BE49-F238E27FC236}">
                <a16:creationId xmlns:a16="http://schemas.microsoft.com/office/drawing/2014/main" id="{615874B3-DFFA-2F39-C078-13C7E0CE6045}"/>
              </a:ext>
            </a:extLst>
          </p:cNvPr>
          <p:cNvSpPr txBox="1"/>
          <p:nvPr/>
        </p:nvSpPr>
        <p:spPr>
          <a:xfrm>
            <a:off x="3624121" y="2718463"/>
            <a:ext cx="893727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3000" b="1" dirty="0">
                <a:solidFill>
                  <a:srgbClr val="FFC000"/>
                </a:solidFill>
                <a:latin typeface="Roboto Bold"/>
                <a:ea typeface="Roboto Bold"/>
                <a:cs typeface="Roboto Bold"/>
                <a:sym typeface="Roboto Bold"/>
              </a:rPr>
              <a:t> 558 people trained!!!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ab1dd1-c9fb-4c04-8674-ee10ce02399e">
      <Terms xmlns="http://schemas.microsoft.com/office/infopath/2007/PartnerControls"/>
    </lcf76f155ced4ddcb4097134ff3c332f>
    <TaxCatchAll xmlns="66ae6d4c-7acc-462f-b2bc-6ed64fa5651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AE069E2A02CEE46AA1F95C02C7A8A4C" ma:contentTypeVersion="15" ma:contentTypeDescription="Crear nuevo documento." ma:contentTypeScope="" ma:versionID="89ad1d57eef1694511deac3d1374e1dd">
  <xsd:schema xmlns:xsd="http://www.w3.org/2001/XMLSchema" xmlns:xs="http://www.w3.org/2001/XMLSchema" xmlns:p="http://schemas.microsoft.com/office/2006/metadata/properties" xmlns:ns2="84ab1dd1-c9fb-4c04-8674-ee10ce02399e" xmlns:ns3="66ae6d4c-7acc-462f-b2bc-6ed64fa56512" targetNamespace="http://schemas.microsoft.com/office/2006/metadata/properties" ma:root="true" ma:fieldsID="c5a8c957157b84620ebfb1854b74960e" ns2:_="" ns3:_="">
    <xsd:import namespace="84ab1dd1-c9fb-4c04-8674-ee10ce02399e"/>
    <xsd:import namespace="66ae6d4c-7acc-462f-b2bc-6ed64fa56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1dd1-c9fb-4c04-8674-ee10ce023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dd6b6720-6588-43bc-8220-5320cdb6c3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e6d4c-7acc-462f-b2bc-6ed64fa5651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39c1b68-2679-49f5-9e40-667193210a3f}" ma:internalName="TaxCatchAll" ma:showField="CatchAllData" ma:web="66ae6d4c-7acc-462f-b2bc-6ed64fa56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64342D-3560-471C-ABD8-975AB709235D}">
  <ds:schemaRefs>
    <ds:schemaRef ds:uri="http://schemas.microsoft.com/office/2006/metadata/properties"/>
    <ds:schemaRef ds:uri="http://schemas.microsoft.com/office/infopath/2007/PartnerControls"/>
    <ds:schemaRef ds:uri="84ab1dd1-c9fb-4c04-8674-ee10ce02399e"/>
    <ds:schemaRef ds:uri="66ae6d4c-7acc-462f-b2bc-6ed64fa56512"/>
  </ds:schemaRefs>
</ds:datastoreItem>
</file>

<file path=customXml/itemProps2.xml><?xml version="1.0" encoding="utf-8"?>
<ds:datastoreItem xmlns:ds="http://schemas.openxmlformats.org/officeDocument/2006/customXml" ds:itemID="{5B76EB48-DB30-4403-B6EE-10D76F0813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B650D0-471D-465F-B341-4A5321CEC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ab1dd1-c9fb-4c04-8674-ee10ce02399e"/>
    <ds:schemaRef ds:uri="66ae6d4c-7acc-462f-b2bc-6ed64fa56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1092</Words>
  <Application>Microsoft Office PowerPoint</Application>
  <PresentationFormat>Custom</PresentationFormat>
  <Paragraphs>232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Open Sauce Bold Italics</vt:lpstr>
      <vt:lpstr>Inter Bold</vt:lpstr>
      <vt:lpstr>Calibri</vt:lpstr>
      <vt:lpstr>Open Sauce Bold</vt:lpstr>
      <vt:lpstr>Open Sauce</vt:lpstr>
      <vt:lpstr>Arial</vt:lpstr>
      <vt:lpstr>Arial Bold</vt:lpstr>
      <vt:lpstr>Arial Bold Italics</vt:lpstr>
      <vt:lpstr>Public Sans Bold</vt:lpstr>
      <vt:lpstr>Roboto</vt:lpstr>
      <vt:lpstr>Roboto Bold</vt:lpstr>
      <vt:lpstr>Public Sans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SS</dc:creator>
  <cp:lastModifiedBy>hQ</cp:lastModifiedBy>
  <cp:revision>21</cp:revision>
  <dcterms:created xsi:type="dcterms:W3CDTF">2006-08-16T00:00:00Z</dcterms:created>
  <dcterms:modified xsi:type="dcterms:W3CDTF">2025-12-18T08:47:30Z</dcterms:modified>
  <dc:identifier>DAG7G4FP9Qs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0x0101008AE069E2A02CEE46AA1F95C02C7A8A4C</vt:lpwstr>
  </property>
</Properties>
</file>